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62" r:id="rId2"/>
    <p:sldId id="375" r:id="rId3"/>
    <p:sldId id="340" r:id="rId4"/>
    <p:sldId id="341" r:id="rId5"/>
    <p:sldId id="343" r:id="rId6"/>
    <p:sldId id="342" r:id="rId7"/>
    <p:sldId id="344" r:id="rId8"/>
    <p:sldId id="345" r:id="rId9"/>
    <p:sldId id="376" r:id="rId10"/>
    <p:sldId id="346" r:id="rId11"/>
    <p:sldId id="347" r:id="rId12"/>
    <p:sldId id="379" r:id="rId13"/>
    <p:sldId id="378" r:id="rId14"/>
    <p:sldId id="351" r:id="rId15"/>
    <p:sldId id="354" r:id="rId16"/>
    <p:sldId id="380" r:id="rId17"/>
    <p:sldId id="381" r:id="rId18"/>
    <p:sldId id="383" r:id="rId19"/>
    <p:sldId id="384" r:id="rId20"/>
    <p:sldId id="385" r:id="rId21"/>
    <p:sldId id="387" r:id="rId22"/>
    <p:sldId id="388" r:id="rId23"/>
    <p:sldId id="389" r:id="rId24"/>
    <p:sldId id="390" r:id="rId25"/>
    <p:sldId id="391" r:id="rId26"/>
    <p:sldId id="392" r:id="rId27"/>
    <p:sldId id="377" r:id="rId28"/>
    <p:sldId id="355" r:id="rId29"/>
    <p:sldId id="353" r:id="rId30"/>
    <p:sldId id="356" r:id="rId31"/>
    <p:sldId id="393" r:id="rId32"/>
    <p:sldId id="394" r:id="rId33"/>
    <p:sldId id="395" r:id="rId34"/>
    <p:sldId id="363" r:id="rId35"/>
    <p:sldId id="364" r:id="rId36"/>
    <p:sldId id="397" r:id="rId37"/>
    <p:sldId id="396" r:id="rId38"/>
    <p:sldId id="398" r:id="rId39"/>
    <p:sldId id="400" r:id="rId40"/>
    <p:sldId id="401" r:id="rId41"/>
    <p:sldId id="402" r:id="rId42"/>
    <p:sldId id="367" r:id="rId43"/>
    <p:sldId id="403" r:id="rId44"/>
    <p:sldId id="405" r:id="rId45"/>
    <p:sldId id="265" r:id="rId4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252E"/>
    <a:srgbClr val="B5B6B6"/>
    <a:srgbClr val="9E7D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5106" autoAdjust="0"/>
  </p:normalViewPr>
  <p:slideViewPr>
    <p:cSldViewPr snapToGrid="0">
      <p:cViewPr varScale="1">
        <p:scale>
          <a:sx n="86" d="100"/>
          <a:sy n="86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3411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7.png>
</file>

<file path=ppt/media/image38.png>
</file>

<file path=ppt/media/image39.png>
</file>

<file path=ppt/media/image4.png>
</file>

<file path=ppt/media/image40.png>
</file>

<file path=ppt/media/image44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614D7-D5B5-4027-8146-6BECB459C073}" type="datetimeFigureOut">
              <a:rPr lang="zh-TW" altLang="en-US" smtClean="0"/>
              <a:t>2022/5/6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0F1CC-AB6D-4D64-AA3E-C94C75CFCB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555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0F1CC-AB6D-4D64-AA3E-C94C75CFCB1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5286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0F1CC-AB6D-4D64-AA3E-C94C75CFCB18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944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(無圖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0F2D448D-38D8-4DDC-99DF-EBFA95767F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" y="0"/>
            <a:ext cx="12184015" cy="6858000"/>
          </a:xfrm>
          <a:prstGeom prst="rect">
            <a:avLst/>
          </a:prstGeom>
        </p:spPr>
      </p:pic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15389" y="1961813"/>
            <a:ext cx="5220393" cy="1830806"/>
          </a:xfrm>
        </p:spPr>
        <p:txBody>
          <a:bodyPr>
            <a:normAutofit/>
          </a:bodyPr>
          <a:lstStyle>
            <a:lvl1pPr>
              <a:defRPr lang="zh-TW" altLang="en-US" sz="64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4" name="內容版面配置區 10"/>
          <p:cNvSpPr>
            <a:spLocks noGrp="1"/>
          </p:cNvSpPr>
          <p:nvPr>
            <p:ph sz="quarter" idx="10"/>
          </p:nvPr>
        </p:nvSpPr>
        <p:spPr>
          <a:xfrm>
            <a:off x="515389" y="3875750"/>
            <a:ext cx="4949587" cy="299933"/>
          </a:xfrm>
        </p:spPr>
        <p:txBody>
          <a:bodyPr>
            <a:noAutofit/>
          </a:bodyPr>
          <a:lstStyle>
            <a:lvl1pPr>
              <a:defRPr lang="zh-TW" altLang="en-US" sz="1600" b="0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dirty="0"/>
              <a:t>編輯母片文字樣式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3906E19D-04F3-498D-A0CB-1026E367FD96}"/>
              </a:ext>
            </a:extLst>
          </p:cNvPr>
          <p:cNvCxnSpPr/>
          <p:nvPr userDrawn="1"/>
        </p:nvCxnSpPr>
        <p:spPr>
          <a:xfrm>
            <a:off x="457200" y="3834185"/>
            <a:ext cx="547808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842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內文(只有圖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4468F352-D25A-45A5-8113-89BA097CBF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8" name="內容版面配置區 2"/>
          <p:cNvSpPr>
            <a:spLocks noGrp="1"/>
          </p:cNvSpPr>
          <p:nvPr>
            <p:ph sz="quarter" idx="14"/>
          </p:nvPr>
        </p:nvSpPr>
        <p:spPr>
          <a:xfrm>
            <a:off x="444243" y="1469199"/>
            <a:ext cx="9171333" cy="4327209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689123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內文(只有圖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CC0D8C54-0A5A-4EC2-87EC-41D277E270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sz="quarter" idx="15"/>
          </p:nvPr>
        </p:nvSpPr>
        <p:spPr>
          <a:xfrm>
            <a:off x="444242" y="1469199"/>
            <a:ext cx="9171333" cy="4327209"/>
          </a:xfrm>
        </p:spPr>
        <p:txBody>
          <a:bodyPr>
            <a:noAutofit/>
          </a:bodyPr>
          <a:lstStyle>
            <a:lvl1pPr marL="285750" marR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zh-TW" altLang="en-US" sz="20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807493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內文(圖片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D2003FB4-3D62-47FA-905A-E60F6FF9D0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16" name="內容版面配置區 2"/>
          <p:cNvSpPr>
            <a:spLocks noGrp="1"/>
          </p:cNvSpPr>
          <p:nvPr>
            <p:ph sz="quarter" idx="13"/>
          </p:nvPr>
        </p:nvSpPr>
        <p:spPr>
          <a:xfrm>
            <a:off x="4784834" y="5674962"/>
            <a:ext cx="3817316" cy="23153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9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quarter" idx="16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5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784834" y="379562"/>
            <a:ext cx="7038866" cy="5295751"/>
          </a:xfrm>
        </p:spPr>
        <p:txBody>
          <a:bodyPr>
            <a:normAutofit/>
          </a:bodyPr>
          <a:lstStyle>
            <a:lvl1pPr>
              <a:defRPr lang="zh-TW" altLang="en-US" sz="1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zh-TW" altLang="en-US" dirty="0"/>
          </a:p>
        </p:txBody>
      </p:sp>
      <p:sp>
        <p:nvSpPr>
          <p:cNvPr id="18" name="內容版面配置區 2"/>
          <p:cNvSpPr>
            <a:spLocks noGrp="1"/>
          </p:cNvSpPr>
          <p:nvPr>
            <p:ph sz="quarter" idx="17"/>
          </p:nvPr>
        </p:nvSpPr>
        <p:spPr>
          <a:xfrm>
            <a:off x="444243" y="1469199"/>
            <a:ext cx="4139259" cy="4659753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90174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內文(圖片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6228167F-A773-4EDA-97A7-5D9CB27E8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16" name="內容版面配置區 2"/>
          <p:cNvSpPr>
            <a:spLocks noGrp="1"/>
          </p:cNvSpPr>
          <p:nvPr>
            <p:ph sz="quarter" idx="13"/>
          </p:nvPr>
        </p:nvSpPr>
        <p:spPr>
          <a:xfrm>
            <a:off x="4784834" y="5674962"/>
            <a:ext cx="3817316" cy="23153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9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quarter" idx="16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5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784834" y="379562"/>
            <a:ext cx="7038866" cy="5295751"/>
          </a:xfrm>
        </p:spPr>
        <p:txBody>
          <a:bodyPr>
            <a:normAutofit/>
          </a:bodyPr>
          <a:lstStyle>
            <a:lvl1pPr>
              <a:defRPr lang="zh-TW" altLang="en-US" sz="1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zh-TW" altLang="en-US" dirty="0"/>
          </a:p>
        </p:txBody>
      </p:sp>
      <p:sp>
        <p:nvSpPr>
          <p:cNvPr id="11" name="內容版面配置區 2"/>
          <p:cNvSpPr>
            <a:spLocks noGrp="1"/>
          </p:cNvSpPr>
          <p:nvPr>
            <p:ph sz="quarter" idx="15"/>
          </p:nvPr>
        </p:nvSpPr>
        <p:spPr>
          <a:xfrm>
            <a:off x="444243" y="1469199"/>
            <a:ext cx="4139260" cy="4659753"/>
          </a:xfrm>
        </p:spPr>
        <p:txBody>
          <a:bodyPr>
            <a:noAutofit/>
          </a:bodyPr>
          <a:lstStyle>
            <a:lvl1pPr marL="285750" marR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zh-TW" altLang="en-US" sz="20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1980164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內文(文字+圖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49BA87-D4B1-4813-A266-8C96BC5237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7" name="圖片版面配置區 10"/>
          <p:cNvSpPr>
            <a:spLocks noGrp="1"/>
          </p:cNvSpPr>
          <p:nvPr>
            <p:ph type="pic" sz="quarter" idx="15"/>
          </p:nvPr>
        </p:nvSpPr>
        <p:spPr>
          <a:xfrm>
            <a:off x="6983167" y="379563"/>
            <a:ext cx="4840533" cy="5295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11" name="內容版面配置區 2"/>
          <p:cNvSpPr>
            <a:spLocks noGrp="1"/>
          </p:cNvSpPr>
          <p:nvPr>
            <p:ph sz="quarter" idx="16"/>
          </p:nvPr>
        </p:nvSpPr>
        <p:spPr>
          <a:xfrm>
            <a:off x="6983167" y="5674962"/>
            <a:ext cx="3817316" cy="23153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9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7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8" name="內容版面配置區 2"/>
          <p:cNvSpPr>
            <a:spLocks noGrp="1"/>
          </p:cNvSpPr>
          <p:nvPr>
            <p:ph sz="quarter" idx="17"/>
          </p:nvPr>
        </p:nvSpPr>
        <p:spPr>
          <a:xfrm>
            <a:off x="444243" y="1469199"/>
            <a:ext cx="6255607" cy="4437297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21668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內文(兩列文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23656D89-2F55-4DE1-A1F7-755FAC06F3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sz="quarter" idx="15"/>
          </p:nvPr>
        </p:nvSpPr>
        <p:spPr>
          <a:xfrm>
            <a:off x="5424560" y="1630225"/>
            <a:ext cx="4674097" cy="4327209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1" name="內容版面配置區 2"/>
          <p:cNvSpPr>
            <a:spLocks noGrp="1"/>
          </p:cNvSpPr>
          <p:nvPr>
            <p:ph sz="quarter" idx="16"/>
          </p:nvPr>
        </p:nvSpPr>
        <p:spPr>
          <a:xfrm>
            <a:off x="444243" y="1630225"/>
            <a:ext cx="4674097" cy="4327209"/>
          </a:xfrm>
        </p:spPr>
        <p:txBody>
          <a:bodyPr>
            <a:noAutofit/>
          </a:bodyPr>
          <a:lstStyle>
            <a:lvl1pPr marL="285750" marR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604690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內文(兩列文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A38B812-4C38-450B-B0B8-A8E6AB1A07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800313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sz="quarter" idx="15"/>
          </p:nvPr>
        </p:nvSpPr>
        <p:spPr>
          <a:xfrm>
            <a:off x="5424560" y="1630225"/>
            <a:ext cx="4674097" cy="4327209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0" name="內容版面配置區 2"/>
          <p:cNvSpPr>
            <a:spLocks noGrp="1"/>
          </p:cNvSpPr>
          <p:nvPr>
            <p:ph sz="quarter" idx="17"/>
          </p:nvPr>
        </p:nvSpPr>
        <p:spPr>
          <a:xfrm>
            <a:off x="444242" y="1630225"/>
            <a:ext cx="4674097" cy="4327209"/>
          </a:xfrm>
        </p:spPr>
        <p:txBody>
          <a:bodyPr>
            <a:noAutofit/>
          </a:bodyPr>
          <a:lstStyle>
            <a:lvl1pPr marL="285750" marR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zh-TW" altLang="en-US" sz="20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359244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背景(紅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solidFill>
                  <a:srgbClr val="9E7D5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4" r="75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225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背景(白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B7A9E770-10BF-447F-B93D-28BBB90329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7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13453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背景(白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95E1272-40AD-4EFC-A1EF-8B20617B89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76"/>
          <a:stretch/>
        </p:blipFill>
        <p:spPr>
          <a:xfrm>
            <a:off x="3047" y="5868784"/>
            <a:ext cx="12185906" cy="989215"/>
          </a:xfrm>
          <a:prstGeom prst="rect">
            <a:avLst/>
          </a:prstGeom>
        </p:spPr>
      </p:pic>
      <p:sp>
        <p:nvSpPr>
          <p:cNvPr id="11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341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(有圖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EF1540B-7778-409F-83D3-A984E3CBD8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622738" y="770237"/>
            <a:ext cx="3022505" cy="2422859"/>
          </a:xfrm>
        </p:spPr>
        <p:txBody>
          <a:bodyPr anchor="b">
            <a:normAutofit/>
          </a:bodyPr>
          <a:lstStyle>
            <a:lvl1pPr>
              <a:defRPr lang="zh-TW" altLang="en-US" sz="54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8" name="內容版面配置區 10"/>
          <p:cNvSpPr>
            <a:spLocks noGrp="1"/>
          </p:cNvSpPr>
          <p:nvPr>
            <p:ph sz="quarter" idx="10"/>
          </p:nvPr>
        </p:nvSpPr>
        <p:spPr>
          <a:xfrm>
            <a:off x="677701" y="3279033"/>
            <a:ext cx="3573023" cy="299933"/>
          </a:xfrm>
        </p:spPr>
        <p:txBody>
          <a:bodyPr>
            <a:noAutofit/>
          </a:bodyPr>
          <a:lstStyle>
            <a:lvl1pPr>
              <a:defRPr lang="zh-TW" altLang="en-US" sz="1600" b="0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dirty="0"/>
              <a:t>編輯母片文字樣式</a:t>
            </a:r>
          </a:p>
        </p:txBody>
      </p:sp>
      <p:sp>
        <p:nvSpPr>
          <p:cNvPr id="10" name="圖片版面配置區 10"/>
          <p:cNvSpPr>
            <a:spLocks noGrp="1"/>
          </p:cNvSpPr>
          <p:nvPr>
            <p:ph type="pic" sz="quarter" idx="11"/>
          </p:nvPr>
        </p:nvSpPr>
        <p:spPr>
          <a:xfrm>
            <a:off x="4319897" y="245327"/>
            <a:ext cx="7869056" cy="6612673"/>
          </a:xfrm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4930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大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1263FE1-C5BF-4B4A-9504-76874BFB36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1219571" y="2530020"/>
            <a:ext cx="3904363" cy="149239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6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solidFill>
                  <a:srgbClr val="9E7D5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373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大標(有圖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16ADF6B-4482-4B61-ACE2-ED38E3BE9A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9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609172" y="490654"/>
            <a:ext cx="7136780" cy="5184659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10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758252" y="1516399"/>
            <a:ext cx="2710999" cy="2134312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959950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內文(項次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444244" y="800313"/>
            <a:ext cx="7709887" cy="86851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3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44244" y="1801744"/>
            <a:ext cx="3332302" cy="4327208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24" name="內容版面配置區 2"/>
          <p:cNvSpPr>
            <a:spLocks noGrp="1"/>
          </p:cNvSpPr>
          <p:nvPr>
            <p:ph sz="quarter" idx="13"/>
          </p:nvPr>
        </p:nvSpPr>
        <p:spPr>
          <a:xfrm>
            <a:off x="4473145" y="1017839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5" name="內容版面配置區 2"/>
          <p:cNvSpPr>
            <a:spLocks noGrp="1"/>
          </p:cNvSpPr>
          <p:nvPr>
            <p:ph sz="quarter" idx="14"/>
          </p:nvPr>
        </p:nvSpPr>
        <p:spPr>
          <a:xfrm>
            <a:off x="4473145" y="1692822"/>
            <a:ext cx="6952042" cy="4436129"/>
          </a:xfrm>
        </p:spPr>
        <p:txBody>
          <a:bodyPr>
            <a:noAutofit/>
          </a:bodyPr>
          <a:lstStyle>
            <a:lvl1pPr marL="285750" marR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zh-TW" altLang="en-US" sz="18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6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77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內文(文字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內容版面配置區 2"/>
          <p:cNvSpPr>
            <a:spLocks noGrp="1"/>
          </p:cNvSpPr>
          <p:nvPr>
            <p:ph sz="quarter" idx="14"/>
          </p:nvPr>
        </p:nvSpPr>
        <p:spPr>
          <a:xfrm>
            <a:off x="4473145" y="1801743"/>
            <a:ext cx="6952042" cy="4327209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3"/>
          </p:nvPr>
        </p:nvSpPr>
        <p:spPr>
          <a:xfrm>
            <a:off x="4473145" y="1017839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444244" y="800313"/>
            <a:ext cx="7709887" cy="86851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6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44244" y="1801744"/>
            <a:ext cx="3332302" cy="4327208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30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內文(文字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quarter" idx="14"/>
          </p:nvPr>
        </p:nvSpPr>
        <p:spPr>
          <a:xfrm>
            <a:off x="444243" y="2406378"/>
            <a:ext cx="11563825" cy="336757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0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1801744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444244" y="800313"/>
            <a:ext cx="7709887" cy="86851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22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內文(圖片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AB635D18-A619-4C3D-9102-7E4D46D665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12" name="圖片版面配置區 10"/>
          <p:cNvSpPr>
            <a:spLocks noGrp="1"/>
          </p:cNvSpPr>
          <p:nvPr>
            <p:ph type="pic" sz="quarter" idx="10"/>
          </p:nvPr>
        </p:nvSpPr>
        <p:spPr>
          <a:xfrm>
            <a:off x="4784834" y="874986"/>
            <a:ext cx="7038866" cy="4800327"/>
          </a:xfrm>
        </p:spPr>
        <p:txBody>
          <a:bodyPr>
            <a:normAutofit/>
          </a:bodyPr>
          <a:lstStyle>
            <a:lvl1pPr>
              <a:defRPr lang="zh-TW" altLang="en-US" sz="1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zh-TW" altLang="en-US" dirty="0"/>
          </a:p>
        </p:txBody>
      </p:sp>
      <p:sp>
        <p:nvSpPr>
          <p:cNvPr id="16" name="內容版面配置區 2"/>
          <p:cNvSpPr>
            <a:spLocks noGrp="1"/>
          </p:cNvSpPr>
          <p:nvPr>
            <p:ph sz="quarter" idx="13"/>
          </p:nvPr>
        </p:nvSpPr>
        <p:spPr>
          <a:xfrm>
            <a:off x="4784834" y="5674962"/>
            <a:ext cx="3817316" cy="23153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9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3" name="標題 1"/>
          <p:cNvSpPr>
            <a:spLocks noGrp="1"/>
          </p:cNvSpPr>
          <p:nvPr>
            <p:ph type="title"/>
          </p:nvPr>
        </p:nvSpPr>
        <p:spPr>
          <a:xfrm>
            <a:off x="444244" y="800313"/>
            <a:ext cx="7709887" cy="86851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21" name="內容版面配置區 2"/>
          <p:cNvSpPr>
            <a:spLocks noGrp="1"/>
          </p:cNvSpPr>
          <p:nvPr>
            <p:ph sz="quarter" idx="15"/>
          </p:nvPr>
        </p:nvSpPr>
        <p:spPr>
          <a:xfrm>
            <a:off x="444243" y="1801744"/>
            <a:ext cx="4139259" cy="4327208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7596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內文(文字為主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7597BD9-F960-49A1-AB12-8B7259B985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12185906" cy="6858000"/>
          </a:xfrm>
          <a:prstGeom prst="rect">
            <a:avLst/>
          </a:prstGeom>
        </p:spPr>
      </p:pic>
      <p:sp>
        <p:nvSpPr>
          <p:cNvPr id="23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461531" y="6386332"/>
            <a:ext cx="546538" cy="365125"/>
          </a:xfrm>
        </p:spPr>
        <p:txBody>
          <a:bodyPr/>
          <a:lstStyle>
            <a:lvl1pPr>
              <a:defRPr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內容版面配置區 2"/>
          <p:cNvSpPr>
            <a:spLocks noGrp="1"/>
          </p:cNvSpPr>
          <p:nvPr>
            <p:ph sz="quarter" idx="13"/>
          </p:nvPr>
        </p:nvSpPr>
        <p:spPr>
          <a:xfrm>
            <a:off x="444244" y="1801744"/>
            <a:ext cx="3817316" cy="48022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444244" y="800313"/>
            <a:ext cx="7709887" cy="86851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zh-TW" altLang="en-US" sz="4800" b="1" kern="1200" dirty="0">
                <a:solidFill>
                  <a:srgbClr val="94252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9" name="內容版面配置區 2"/>
          <p:cNvSpPr>
            <a:spLocks noGrp="1"/>
          </p:cNvSpPr>
          <p:nvPr>
            <p:ph sz="quarter" idx="15"/>
          </p:nvPr>
        </p:nvSpPr>
        <p:spPr>
          <a:xfrm>
            <a:off x="444243" y="2414878"/>
            <a:ext cx="9171333" cy="3381530"/>
          </a:xfrm>
        </p:spPr>
        <p:txBody>
          <a:bodyPr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1400" kern="12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2pPr>
            <a:lvl3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3pPr>
            <a:lvl4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 smtClean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4pPr>
            <a:lvl5pPr marL="0" marR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zh-TW" altLang="en-US" sz="2400" b="1" kern="1200" dirty="0">
                <a:solidFill>
                  <a:schemeClr val="tx1"/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  <a:cs typeface="+mn-cs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111517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1572406" y="6356350"/>
            <a:ext cx="4796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dobe 宋体 Std L" panose="02020300000000000000" pitchFamily="18" charset="-128"/>
                <a:ea typeface="Adobe 宋体 Std L" panose="02020300000000000000" pitchFamily="18" charset="-128"/>
              </a:defRPr>
            </a:lvl1pPr>
          </a:lstStyle>
          <a:p>
            <a:fld id="{273D50BF-F804-4F2B-A050-D3DD5B4A1FE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321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55" r:id="rId3"/>
    <p:sldLayoutId id="2147483661" r:id="rId4"/>
    <p:sldLayoutId id="2147483664" r:id="rId5"/>
    <p:sldLayoutId id="2147483662" r:id="rId6"/>
    <p:sldLayoutId id="2147483672" r:id="rId7"/>
    <p:sldLayoutId id="2147483660" r:id="rId8"/>
    <p:sldLayoutId id="2147483673" r:id="rId9"/>
    <p:sldLayoutId id="2147483676" r:id="rId10"/>
    <p:sldLayoutId id="2147483679" r:id="rId11"/>
    <p:sldLayoutId id="2147483677" r:id="rId12"/>
    <p:sldLayoutId id="2147483680" r:id="rId13"/>
    <p:sldLayoutId id="2147483675" r:id="rId14"/>
    <p:sldLayoutId id="2147483674" r:id="rId15"/>
    <p:sldLayoutId id="2147483681" r:id="rId16"/>
    <p:sldLayoutId id="2147483666" r:id="rId17"/>
    <p:sldLayoutId id="2147483667" r:id="rId18"/>
    <p:sldLayoutId id="2147483665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8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2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489573" y="2413890"/>
            <a:ext cx="5113044" cy="1325563"/>
          </a:xfrm>
        </p:spPr>
        <p:txBody>
          <a:bodyPr>
            <a:noAutofit/>
          </a:bodyPr>
          <a:lstStyle/>
          <a:p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Chapter 22</a:t>
            </a:r>
            <a:b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Elementary Graph Algorithms Part I</a:t>
            </a:r>
            <a:endParaRPr lang="zh-TW" altLang="en-US" sz="2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10"/>
          </p:nvPr>
        </p:nvSpPr>
        <p:spPr>
          <a:xfrm>
            <a:off x="489573" y="3950563"/>
            <a:ext cx="4975403" cy="1049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Chi-Yeh Chen</a:t>
            </a:r>
          </a:p>
          <a:p>
            <a:pPr marL="0" indent="0">
              <a:buNone/>
            </a:pPr>
            <a:r>
              <a:rPr lang="zh-TW" altLang="en-US" dirty="0"/>
              <a:t>陳奇業</a:t>
            </a:r>
          </a:p>
          <a:p>
            <a:pPr marL="0" indent="0">
              <a:buNone/>
            </a:pPr>
            <a:r>
              <a:rPr lang="zh-TW" altLang="en-US" dirty="0"/>
              <a:t>成功大學資訊工程學系</a:t>
            </a:r>
          </a:p>
        </p:txBody>
      </p:sp>
    </p:spTree>
    <p:extLst>
      <p:ext uri="{BB962C8B-B14F-4D97-AF65-F5344CB8AC3E}">
        <p14:creationId xmlns:p14="http://schemas.microsoft.com/office/powerpoint/2010/main" val="2127073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731808-69EB-4F11-A3BA-44E92036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0CFFAAC-5124-427E-B329-14D6BDAA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Breadth-first search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C138CFB-7A68-44C8-BEC3-AA9958E422A3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866507"/>
                <a:ext cx="11659773" cy="3929901"/>
              </a:xfrm>
            </p:spPr>
            <p:txBody>
              <a:bodyPr/>
              <a:lstStyle/>
              <a:p>
                <a:pPr eaLnBrk="1" hangingPunct="1">
                  <a:lnSpc>
                    <a:spcPct val="80000"/>
                  </a:lnSpc>
                  <a:buFont typeface="Wingdings" panose="05000000000000000000" pitchFamily="2" charset="2"/>
                  <a:buNone/>
                </a:pPr>
                <a:r>
                  <a:rPr lang="en-US" altLang="zh-TW" sz="2400" b="1" dirty="0"/>
                  <a:t>Input:</a:t>
                </a:r>
                <a:r>
                  <a:rPr lang="en-US" altLang="zh-TW" sz="2400" dirty="0"/>
                  <a:t> Graph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2400" dirty="0"/>
                  <a:t>, either directed or undirected, and source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∈ 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</m:oMath>
                </a14:m>
                <a:endParaRPr lang="en-US" altLang="zh-TW" sz="2400" i="1" dirty="0">
                  <a:sym typeface="Symbol" panose="05050102010706020507" pitchFamily="18" charset="2"/>
                </a:endParaRPr>
              </a:p>
              <a:p>
                <a:pPr eaLnBrk="1" hangingPunct="1">
                  <a:lnSpc>
                    <a:spcPct val="80000"/>
                  </a:lnSpc>
                  <a:buFont typeface="Wingdings" panose="05000000000000000000" pitchFamily="2" charset="2"/>
                  <a:buNone/>
                </a:pPr>
                <a:endParaRPr lang="en-US" altLang="zh-TW" sz="2400" dirty="0">
                  <a:sym typeface="Symbol" panose="05050102010706020507" pitchFamily="18" charset="2"/>
                </a:endParaRPr>
              </a:p>
              <a:p>
                <a:pPr eaLnBrk="1" hangingPunct="1">
                  <a:lnSpc>
                    <a:spcPct val="80000"/>
                  </a:lnSpc>
                  <a:buFont typeface="Wingdings" panose="05000000000000000000" pitchFamily="2" charset="2"/>
                  <a:buNone/>
                </a:pPr>
                <a:endParaRPr lang="en-US" altLang="zh-TW" sz="2400" dirty="0">
                  <a:sym typeface="Symbol" panose="05050102010706020507" pitchFamily="18" charset="2"/>
                </a:endParaRPr>
              </a:p>
              <a:p>
                <a:pPr>
                  <a:lnSpc>
                    <a:spcPct val="80000"/>
                  </a:lnSpc>
                </a:pPr>
                <a:r>
                  <a:rPr lang="en-US" altLang="zh-TW" sz="2400" b="1" dirty="0">
                    <a:sym typeface="Symbol" panose="05050102010706020507" pitchFamily="18" charset="2"/>
                  </a:rPr>
                  <a:t>Output:</a:t>
                </a:r>
                <a:r>
                  <a:rPr lang="en-US" altLang="zh-TW" sz="2400" dirty="0"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=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 (smallest # of edges)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 to </a:t>
                </a:r>
                <a14:m>
                  <m:oMath xmlns:m="http://schemas.openxmlformats.org/officeDocument/2006/math"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, for all </a:t>
                </a:r>
                <a14:m>
                  <m:oMath xmlns:m="http://schemas.openxmlformats.org/officeDocument/2006/math"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endParaRPr lang="en-US" altLang="zh-TW" sz="2400" i="1" dirty="0">
                  <a:sym typeface="Symbol" panose="05050102010706020507" pitchFamily="18" charset="2"/>
                </a:endParaRPr>
              </a:p>
              <a:p>
                <a:pPr eaLnBrk="1" hangingPunct="1">
                  <a:lnSpc>
                    <a:spcPct val="80000"/>
                  </a:lnSpc>
                  <a:buFont typeface="Wingdings" panose="05000000000000000000" pitchFamily="2" charset="2"/>
                  <a:buNone/>
                </a:pPr>
                <a:endParaRPr lang="en-US" altLang="zh-TW" sz="2400" dirty="0">
                  <a:sym typeface="Symbol" panose="05050102010706020507" pitchFamily="18" charset="2"/>
                </a:endParaRPr>
              </a:p>
              <a:p>
                <a:pPr eaLnBrk="1" hangingPunct="1">
                  <a:lnSpc>
                    <a:spcPct val="80000"/>
                  </a:lnSpc>
                  <a:buFont typeface="Wingdings" panose="05000000000000000000" pitchFamily="2" charset="2"/>
                  <a:buNone/>
                </a:pPr>
                <a:endParaRPr lang="en-US" altLang="zh-TW" sz="2400" dirty="0">
                  <a:sym typeface="Symbol" panose="05050102010706020507" pitchFamily="18" charset="2"/>
                </a:endParaRPr>
              </a:p>
              <a:p>
                <a:pPr>
                  <a:lnSpc>
                    <a:spcPct val="80000"/>
                  </a:lnSpc>
                </a:pPr>
                <a:r>
                  <a:rPr lang="en-US" altLang="zh-TW" sz="2400" dirty="0">
                    <a:sym typeface="Symbol" panose="05050102010706020507" pitchFamily="18" charset="2"/>
                  </a:rPr>
                  <a:t>Also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.</m:t>
                    </m:r>
                    <m:r>
                      <a:rPr lang="zh-TW" altLang="en-US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𝜋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𝑢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 such that </a:t>
                </a:r>
                <a14:m>
                  <m:oMath xmlns:m="http://schemas.openxmlformats.org/officeDocument/2006/math">
                    <m: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(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,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 is last edge on a shortest path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→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</m:oMath>
                </a14:m>
                <a:endParaRPr lang="en-US" altLang="zh-TW" sz="2400" dirty="0">
                  <a:cs typeface="Times New Roman" panose="02020603050405020304" pitchFamily="18" charset="0"/>
                  <a:sym typeface="Symbol" panose="05050102010706020507" pitchFamily="18" charset="2"/>
                </a:endParaRPr>
              </a:p>
              <a:p>
                <a:pPr lvl="1">
                  <a:lnSpc>
                    <a:spcPct val="80000"/>
                  </a:lnSpc>
                  <a:buFontTx/>
                  <a:buChar char="•"/>
                </a:pP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𝑢</m:t>
                    </m:r>
                  </m:oMath>
                </a14:m>
                <a:r>
                  <a:rPr lang="en-US" altLang="zh-TW" dirty="0">
                    <a:sym typeface="Symbol" panose="05050102010706020507" pitchFamily="18" charset="2"/>
                  </a:rPr>
                  <a:t> 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is</a:t>
                </a:r>
                <a:r>
                  <a:rPr lang="en-US" altLang="zh-TW" dirty="0"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b="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</m:oMath>
                </a14:m>
                <a:r>
                  <a:rPr lang="en-US" altLang="zh-TW" dirty="0">
                    <a:sym typeface="Symbol" panose="05050102010706020507" pitchFamily="18" charset="2"/>
                  </a:rPr>
                  <a:t>’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s </a:t>
                </a:r>
                <a:r>
                  <a:rPr lang="en-US" altLang="zh-TW" b="1" i="1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predecessor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anose="05050102010706020507" pitchFamily="18" charset="2"/>
                </a:endParaRPr>
              </a:p>
              <a:p>
                <a:pPr lvl="1">
                  <a:lnSpc>
                    <a:spcPct val="80000"/>
                  </a:lnSpc>
                  <a:buFontTx/>
                  <a:buChar char="•"/>
                </a:pP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set of edges</a:t>
                </a:r>
                <a:r>
                  <a:rPr lang="en-US" altLang="zh-TW" dirty="0"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sz="2400" b="1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TW" b="0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d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𝑣</m:t>
                            </m:r>
                            <m:r>
                              <a:rPr lang="en-US" altLang="zh-TW" b="0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zh-TW" altLang="en-US" b="0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𝜋</m:t>
                            </m:r>
                            <m:r>
                              <a:rPr lang="en-US" altLang="zh-TW" b="0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,</m:t>
                            </m:r>
                            <m:r>
                              <a:rPr lang="en-US" altLang="zh-TW" b="0" i="1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𝑣</m:t>
                            </m:r>
                          </m:e>
                        </m:d>
                        <m:r>
                          <a:rPr lang="en-US" altLang="zh-TW" b="1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:</m:t>
                        </m:r>
                        <m:r>
                          <a:rPr lang="en-US" altLang="zh-TW" b="1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𝒗</m:t>
                        </m:r>
                        <m:r>
                          <a:rPr lang="en-US" altLang="zh-TW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  <m:t>≠</m:t>
                        </m:r>
                        <m:r>
                          <a:rPr lang="en-US" altLang="zh-TW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  <m:t>𝒔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 forms a tree</a:t>
                </a:r>
              </a:p>
              <a:p>
                <a:pPr lvl="1">
                  <a:lnSpc>
                    <a:spcPct val="80000"/>
                  </a:lnSpc>
                  <a:buFontTx/>
                  <a:buChar char="•"/>
                </a:pPr>
                <a:endParaRPr lang="en-US" altLang="zh-TW" dirty="0">
                  <a:sym typeface="Symbol" panose="05050102010706020507" pitchFamily="18" charset="2"/>
                </a:endParaRPr>
              </a:p>
              <a:p>
                <a:pPr lvl="1">
                  <a:lnSpc>
                    <a:spcPct val="80000"/>
                  </a:lnSpc>
                </a:pPr>
                <a:r>
                  <a:rPr lang="en-US" altLang="zh-TW" b="0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Prim</a:t>
                </a:r>
                <a:r>
                  <a:rPr lang="en-US" altLang="zh-TW" b="0" dirty="0">
                    <a:sym typeface="Symbol" panose="05050102010706020507" pitchFamily="18" charset="2"/>
                  </a:rPr>
                  <a:t>’</a:t>
                </a:r>
                <a:r>
                  <a:rPr lang="en-US" altLang="zh-TW" b="0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s minimum-spanning-tree algorithm and Dijkstra</a:t>
                </a:r>
                <a:r>
                  <a:rPr lang="en-US" altLang="zh-TW" b="0" dirty="0">
                    <a:sym typeface="Symbol" panose="05050102010706020507" pitchFamily="18" charset="2"/>
                  </a:rPr>
                  <a:t>’</a:t>
                </a:r>
                <a:r>
                  <a:rPr lang="en-US" altLang="zh-TW" b="0" dirty="0">
                    <a:latin typeface="微軟正黑體" panose="020B0604030504040204" pitchFamily="34" charset="-120"/>
                    <a:ea typeface="微軟正黑體" panose="020B0604030504040204" pitchFamily="34" charset="-120"/>
                    <a:sym typeface="Symbol" panose="05050102010706020507" pitchFamily="18" charset="2"/>
                  </a:rPr>
                  <a:t>s single-source shortest-paths algorithm use ideas similar to those in breadth-first search.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C138CFB-7A68-44C8-BEC3-AA9958E422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866507"/>
                <a:ext cx="11659773" cy="3929901"/>
              </a:xfrm>
              <a:blipFill>
                <a:blip r:embed="rId2"/>
                <a:stretch>
                  <a:fillRect l="-993" t="-2946" r="-78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8430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731808-69EB-4F11-A3BA-44E92036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0CFFAAC-5124-427E-B329-14D6BDAA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Breadth-first search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C138CFB-7A68-44C8-BEC3-AA9958E422A3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989056"/>
                <a:ext cx="9356705" cy="3807352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Idea: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 Send a wave out from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First hits all vertices 1 edge from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From there, hits all vertices 2 edges from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Etc.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Use FIFO queue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𝑄</m:t>
                    </m:r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to maintain</a:t>
                </a:r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wavefront.</a:t>
                </a: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buFontTx/>
                  <a:buChar char="•"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kumimoji="0" lang="en-US" altLang="zh-TW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sym typeface="Symbol" panose="05050102010706020507" pitchFamily="18" charset="2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sym typeface="Symbol" panose="05050102010706020507" pitchFamily="18" charset="2"/>
                  </a:rPr>
                  <a:t>if and only if wave has hit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sym typeface="Symbol" panose="05050102010706020507" pitchFamily="18" charset="2"/>
                  </a:rPr>
                  <a:t> but has not come out of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sym typeface="Symbol" panose="05050102010706020507" pitchFamily="18" charset="2"/>
                  </a:rPr>
                  <a:t> yet.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C138CFB-7A68-44C8-BEC3-AA9958E422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989056"/>
                <a:ext cx="9356705" cy="3807352"/>
              </a:xfrm>
              <a:blipFill>
                <a:blip r:embed="rId2"/>
                <a:stretch>
                  <a:fillRect l="-1238" t="-2080" r="-169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7224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B891038-7345-445E-A76C-6C41AD3C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D7A9B25-996F-49B5-B070-B7E73C84F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370" y="0"/>
            <a:ext cx="9269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32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D7D35A1-F2E9-4AD0-B27D-98DCD32B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2377B846-2D0C-42E2-8F4D-144303CF19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084524"/>
              </p:ext>
            </p:extLst>
          </p:nvPr>
        </p:nvGraphicFramePr>
        <p:xfrm>
          <a:off x="2230033" y="133165"/>
          <a:ext cx="7255449" cy="59871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Acrobat Document" r:id="rId3" imgW="25199242" imgH="20794922" progId="Acrobat.Document.11">
                  <p:embed/>
                </p:oleObj>
              </mc:Choice>
              <mc:Fallback>
                <p:oleObj name="Acrobat Document" r:id="rId3" imgW="25199242" imgH="20794922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0033" y="133165"/>
                        <a:ext cx="7255449" cy="59871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5853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24196DC-8EB3-47A3-95D7-E28F54E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E6A951-BF17-4BC6-9B79-78149A8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Example: directed graph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17E0A3E2-4878-4C4E-BB0F-084EDF21663C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4" y="4581426"/>
                <a:ext cx="9171333" cy="1874857"/>
              </a:xfrm>
            </p:spPr>
            <p:txBody>
              <a:bodyPr/>
              <a:lstStyle/>
              <a:p>
                <a:pPr lvl="0" algn="l">
                  <a:lnSpc>
                    <a:spcPct val="100000"/>
                  </a:lnSpc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Can show that </a:t>
                </a:r>
                <a14:m>
                  <m:oMath xmlns:m="http://schemas.openxmlformats.org/officeDocument/2006/math">
                    <m:r>
                      <a:rPr kumimoji="0" lang="en-US" altLang="zh-TW" sz="2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𝑄</m:t>
                    </m:r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 consists of vertices with </a:t>
                </a:r>
                <a14:m>
                  <m:oMath xmlns:m="http://schemas.openxmlformats.org/officeDocument/2006/math">
                    <m:r>
                      <a:rPr lang="en-US" altLang="zh-TW" sz="28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 values.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….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+1  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+1  …  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𝑖</m:t>
                      </m:r>
                      <m:r>
                        <a:rPr kumimoji="0" lang="en-US" altLang="zh-TW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+1</m:t>
                      </m:r>
                    </m:oMath>
                  </m:oMathPara>
                </a14:m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4546A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Only 1 or 2 values.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4546A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 If 2, differ by 1 and all smallest are first.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17E0A3E2-4878-4C4E-BB0F-084EDF2166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4" y="4581426"/>
                <a:ext cx="9171333" cy="1874857"/>
              </a:xfrm>
              <a:blipFill>
                <a:blip r:embed="rId2"/>
                <a:stretch>
                  <a:fillRect l="-1396" t="-3583" b="-3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圖片 6">
            <a:extLst>
              <a:ext uri="{FF2B5EF4-FFF2-40B4-BE49-F238E27FC236}">
                <a16:creationId xmlns:a16="http://schemas.microsoft.com/office/drawing/2014/main" id="{021082AA-341D-445C-A5C4-AE6ABB838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965" y="1668830"/>
            <a:ext cx="5710070" cy="291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59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81EE241-6E4C-4E97-B4D8-CEBBCD2B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6F69BB06-6736-4A3C-971E-7FF180E4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51FB090E-2382-4C2F-A2D7-DDFC93827EF9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668830"/>
                <a:ext cx="11303513" cy="4127578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Since each vertex gets a finite </a:t>
                </a:r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d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value at most once, values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assigned to vertices are monotonically increasing over time.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BFS may not reach all vertices.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Time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altLang="zh-TW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O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𝑉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+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𝐸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altLang="zh-TW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O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𝑉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)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because every vertex enqueued at most once.</a:t>
                </a: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buFontTx/>
                  <a:buChar char="•"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altLang="zh-TW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O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𝐸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)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because every vertex dequeued at most once and we examine </a:t>
                </a:r>
                <a14:m>
                  <m:oMath xmlns:m="http://schemas.openxmlformats.org/officeDocument/2006/math">
                    <m:r>
                      <a:rPr lang="en-US" altLang="zh-TW" sz="240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TW" sz="2400" b="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sz="2400" b="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only when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is dequeued. Therefore, every edge examined at most once if directed, at most twice if undirected.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51FB090E-2382-4C2F-A2D7-DDFC93827E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668830"/>
                <a:ext cx="11303513" cy="4127578"/>
              </a:xfrm>
              <a:blipFill>
                <a:blip r:embed="rId2"/>
                <a:stretch>
                  <a:fillRect l="-863" t="-206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2651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5B85083-EE38-4E79-B3E9-C246F2FA5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BC3EAB3-B76C-47DC-BC77-5E47690AA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Shortest paths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4498A81B-248E-47DC-BD75-468B01EEBB80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811045"/>
                <a:ext cx="11460712" cy="4172505"/>
              </a:xfrm>
            </p:spPr>
            <p:txBody>
              <a:bodyPr/>
              <a:lstStyle/>
              <a:p>
                <a:pPr marL="342900" indent="-342900">
                  <a:buFont typeface="Wingdings" panose="05000000000000000000" pitchFamily="2" charset="2"/>
                  <a:buChar char="l"/>
                </a:pPr>
                <a:r>
                  <a:rPr lang="en-US" altLang="zh-TW" sz="2400" dirty="0"/>
                  <a:t>Define the shortest-path distance </a:t>
                </a:r>
                <a14:m>
                  <m:oMath xmlns:m="http://schemas.openxmlformats.org/officeDocument/2006/math">
                    <m:r>
                      <a:rPr lang="zh-TW" altLang="en-US" sz="2400" i="1" smtClean="0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as the minimum number of edges in any path from vertex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vertex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; if there is no path from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, then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endParaRPr lang="en-US" altLang="zh-TW" sz="2400" dirty="0"/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r>
                  <a:rPr lang="en-US" altLang="zh-TW" sz="2400" dirty="0"/>
                  <a:t>We call a path of length </a:t>
                </a:r>
                <a14:m>
                  <m:oMath xmlns:m="http://schemas.openxmlformats.org/officeDocument/2006/math">
                    <m:r>
                      <a:rPr lang="zh-TW" altLang="en-US" sz="2400" i="1" smtClean="0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from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 shortest path from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4498A81B-248E-47DC-BD75-468B01EEB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811045"/>
                <a:ext cx="11460712" cy="4172505"/>
              </a:xfrm>
              <a:blipFill>
                <a:blip r:embed="rId2"/>
                <a:stretch>
                  <a:fillRect l="-745" t="-292" r="-79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3667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Lemma</a:t>
                </a:r>
                <a:r>
                  <a:rPr lang="en-US" altLang="zh-TW" sz="2400" b="1" dirty="0"/>
                  <a:t> 22.1</a:t>
                </a:r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 a directed or undirected graph, and let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 an arbitrary vertex. Then, for any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altLang="zh-TW" sz="2400" dirty="0"/>
                  <a:t>,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b="1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If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is reachable from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then so is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. In this case, the shortest path from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cannot be longer than the shortest path from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followed by the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, and thus the inequality holds. </a:t>
                </a:r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is not reachable from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then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altLang="zh-TW" sz="2400" dirty="0"/>
                  <a:t>, and the inequality holds.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 b="-18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橢圓 5">
                <a:extLst>
                  <a:ext uri="{FF2B5EF4-FFF2-40B4-BE49-F238E27FC236}">
                    <a16:creationId xmlns:a16="http://schemas.microsoft.com/office/drawing/2014/main" id="{0FDF435E-C102-4E33-8BAF-1601006103BE}"/>
                  </a:ext>
                </a:extLst>
              </p:cNvPr>
              <p:cNvSpPr/>
              <p:nvPr/>
            </p:nvSpPr>
            <p:spPr>
              <a:xfrm>
                <a:off x="3790764" y="4208015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橢圓 5">
                <a:extLst>
                  <a:ext uri="{FF2B5EF4-FFF2-40B4-BE49-F238E27FC236}">
                    <a16:creationId xmlns:a16="http://schemas.microsoft.com/office/drawing/2014/main" id="{0FDF435E-C102-4E33-8BAF-1601006103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764" y="4208015"/>
                <a:ext cx="346229" cy="355107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橢圓 6">
                <a:extLst>
                  <a:ext uri="{FF2B5EF4-FFF2-40B4-BE49-F238E27FC236}">
                    <a16:creationId xmlns:a16="http://schemas.microsoft.com/office/drawing/2014/main" id="{E00739A9-6856-4075-9208-6693B35F0641}"/>
                  </a:ext>
                </a:extLst>
              </p:cNvPr>
              <p:cNvSpPr/>
              <p:nvPr/>
            </p:nvSpPr>
            <p:spPr>
              <a:xfrm>
                <a:off x="5581094" y="4208015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橢圓 6">
                <a:extLst>
                  <a:ext uri="{FF2B5EF4-FFF2-40B4-BE49-F238E27FC236}">
                    <a16:creationId xmlns:a16="http://schemas.microsoft.com/office/drawing/2014/main" id="{E00739A9-6856-4075-9208-6693B35F06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1094" y="4208015"/>
                <a:ext cx="346229" cy="35510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橢圓 7">
                <a:extLst>
                  <a:ext uri="{FF2B5EF4-FFF2-40B4-BE49-F238E27FC236}">
                    <a16:creationId xmlns:a16="http://schemas.microsoft.com/office/drawing/2014/main" id="{C3512678-FBFF-4AD5-A31E-8DE53CBFEF50}"/>
                  </a:ext>
                </a:extLst>
              </p:cNvPr>
              <p:cNvSpPr/>
              <p:nvPr/>
            </p:nvSpPr>
            <p:spPr>
              <a:xfrm>
                <a:off x="7362546" y="4208015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橢圓 7">
                <a:extLst>
                  <a:ext uri="{FF2B5EF4-FFF2-40B4-BE49-F238E27FC236}">
                    <a16:creationId xmlns:a16="http://schemas.microsoft.com/office/drawing/2014/main" id="{C3512678-FBFF-4AD5-A31E-8DE53CBFEF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2546" y="4208015"/>
                <a:ext cx="346229" cy="355107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5E00E0AD-5AA6-457F-9249-53EBE7B8EDDD}"/>
              </a:ext>
            </a:extLst>
          </p:cNvPr>
          <p:cNvCxnSpPr>
            <a:cxnSpLocks/>
          </p:cNvCxnSpPr>
          <p:nvPr/>
        </p:nvCxnSpPr>
        <p:spPr>
          <a:xfrm>
            <a:off x="4134774" y="4385568"/>
            <a:ext cx="1448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C587325D-866E-43FF-AEB9-FBE2E55D5AD0}"/>
              </a:ext>
            </a:extLst>
          </p:cNvPr>
          <p:cNvCxnSpPr>
            <a:cxnSpLocks/>
          </p:cNvCxnSpPr>
          <p:nvPr/>
        </p:nvCxnSpPr>
        <p:spPr>
          <a:xfrm>
            <a:off x="5925104" y="4385568"/>
            <a:ext cx="14396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橢圓 14">
                <a:extLst>
                  <a:ext uri="{FF2B5EF4-FFF2-40B4-BE49-F238E27FC236}">
                    <a16:creationId xmlns:a16="http://schemas.microsoft.com/office/drawing/2014/main" id="{120DE445-00B8-485D-B8E0-404382CFCFEE}"/>
                  </a:ext>
                </a:extLst>
              </p:cNvPr>
              <p:cNvSpPr/>
              <p:nvPr/>
            </p:nvSpPr>
            <p:spPr>
              <a:xfrm>
                <a:off x="3788545" y="4860168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橢圓 14">
                <a:extLst>
                  <a:ext uri="{FF2B5EF4-FFF2-40B4-BE49-F238E27FC236}">
                    <a16:creationId xmlns:a16="http://schemas.microsoft.com/office/drawing/2014/main" id="{120DE445-00B8-485D-B8E0-404382CFCF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8545" y="4860168"/>
                <a:ext cx="346229" cy="355107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橢圓 15">
                <a:extLst>
                  <a:ext uri="{FF2B5EF4-FFF2-40B4-BE49-F238E27FC236}">
                    <a16:creationId xmlns:a16="http://schemas.microsoft.com/office/drawing/2014/main" id="{1F23A347-D868-40C5-8F4A-33E1E2ECE5F9}"/>
                  </a:ext>
                </a:extLst>
              </p:cNvPr>
              <p:cNvSpPr/>
              <p:nvPr/>
            </p:nvSpPr>
            <p:spPr>
              <a:xfrm>
                <a:off x="5578875" y="4860168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橢圓 15">
                <a:extLst>
                  <a:ext uri="{FF2B5EF4-FFF2-40B4-BE49-F238E27FC236}">
                    <a16:creationId xmlns:a16="http://schemas.microsoft.com/office/drawing/2014/main" id="{1F23A347-D868-40C5-8F4A-33E1E2ECE5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8875" y="4860168"/>
                <a:ext cx="346229" cy="355107"/>
              </a:xfrm>
              <a:prstGeom prst="ellipse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橢圓 16">
                <a:extLst>
                  <a:ext uri="{FF2B5EF4-FFF2-40B4-BE49-F238E27FC236}">
                    <a16:creationId xmlns:a16="http://schemas.microsoft.com/office/drawing/2014/main" id="{5DFBD59A-4946-4667-940F-A4C60FAA4EF7}"/>
                  </a:ext>
                </a:extLst>
              </p:cNvPr>
              <p:cNvSpPr/>
              <p:nvPr/>
            </p:nvSpPr>
            <p:spPr>
              <a:xfrm>
                <a:off x="7360327" y="4860168"/>
                <a:ext cx="346229" cy="35510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橢圓 16">
                <a:extLst>
                  <a:ext uri="{FF2B5EF4-FFF2-40B4-BE49-F238E27FC236}">
                    <a16:creationId xmlns:a16="http://schemas.microsoft.com/office/drawing/2014/main" id="{5DFBD59A-4946-4667-940F-A4C60FAA4E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0327" y="4860168"/>
                <a:ext cx="346229" cy="355107"/>
              </a:xfrm>
              <a:prstGeom prst="ellipse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15C5E66D-14B7-4D56-A8A9-EEFF910A8CB3}"/>
              </a:ext>
            </a:extLst>
          </p:cNvPr>
          <p:cNvCxnSpPr>
            <a:cxnSpLocks/>
          </p:cNvCxnSpPr>
          <p:nvPr/>
        </p:nvCxnSpPr>
        <p:spPr>
          <a:xfrm>
            <a:off x="4132555" y="5037721"/>
            <a:ext cx="1448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F50B0053-5D66-4D84-A115-3ADDE04605FC}"/>
              </a:ext>
            </a:extLst>
          </p:cNvPr>
          <p:cNvCxnSpPr>
            <a:cxnSpLocks/>
          </p:cNvCxnSpPr>
          <p:nvPr/>
        </p:nvCxnSpPr>
        <p:spPr>
          <a:xfrm>
            <a:off x="5922885" y="5037721"/>
            <a:ext cx="14396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F0DA7F9-BBF8-48EC-BDBD-1ADCEB62D9BA}"/>
                  </a:ext>
                </a:extLst>
              </p:cNvPr>
              <p:cNvSpPr txBox="1"/>
              <p:nvPr/>
            </p:nvSpPr>
            <p:spPr>
              <a:xfrm>
                <a:off x="4495800" y="4016236"/>
                <a:ext cx="74128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180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8F0DA7F9-BBF8-48EC-BDBD-1ADCEB62D9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5800" y="4016236"/>
                <a:ext cx="741285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1537F920-2CEE-4BD6-A144-42D03B9D3500}"/>
                  </a:ext>
                </a:extLst>
              </p:cNvPr>
              <p:cNvSpPr txBox="1"/>
              <p:nvPr/>
            </p:nvSpPr>
            <p:spPr>
              <a:xfrm>
                <a:off x="4507267" y="4675502"/>
                <a:ext cx="74128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180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18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1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1537F920-2CEE-4BD6-A144-42D03B9D35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7267" y="4675502"/>
                <a:ext cx="74128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5818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Lemma</a:t>
                </a:r>
                <a:r>
                  <a:rPr lang="en-US" altLang="zh-TW" sz="2400" b="1" dirty="0"/>
                  <a:t> 22.2</a:t>
                </a:r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 a directed or undirected graph, and suppose that BFS is run on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zh-TW" sz="2400" dirty="0"/>
                  <a:t> from a given source vertex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. Then upon termination, for each vertex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, the value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computed by BFS satisfies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b="1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We use induction on the number of ENQUEUE operations. Our inductive hypothesis is that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 for all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The basis of the induction is the situation immediately enqueuing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of BFS. The inductive hypothesis holds here, because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=0=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for all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d>
                      <m:dPr>
                        <m:begChr m:val="{"/>
                        <m:endChr m:val="}"/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 b="-18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645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19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dirty="0"/>
                  <a:t>For the inductive step, consider a white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that is discovered during the search from a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 The inductive hypothesis implies that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en-US" altLang="zh-TW" sz="2400" dirty="0"/>
                  <a:t>. From the assignment performed by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 and from Lemma 22.1, we obtain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+1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+1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</m:oMath>
                  </m:oMathPara>
                </a14:m>
                <a:endParaRPr lang="en-US" altLang="zh-TW" sz="2400" dirty="0"/>
              </a:p>
              <a:p>
                <a:r>
                  <a:rPr lang="en-US" altLang="zh-TW" sz="2400" dirty="0"/>
                  <a:t>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then enqueued, and it is never enqueued again because it is also grayed and the if-then clause is executed only for white vertices. Thus, the value of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never changes again, and the inductive hypothesis is maintained.</a:t>
                </a:r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664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6D10E337-871A-4292-B5E8-781B44527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571" y="2530020"/>
            <a:ext cx="6663800" cy="1492397"/>
          </a:xfrm>
        </p:spPr>
        <p:txBody>
          <a:bodyPr>
            <a:normAutofit/>
          </a:bodyPr>
          <a:lstStyle/>
          <a:p>
            <a:r>
              <a:rPr lang="en-US" altLang="zh-TW" dirty="0"/>
              <a:t>Graph representation</a:t>
            </a:r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0A743A3-4F92-45A9-B97D-C833AE9E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776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Lemma</a:t>
                </a:r>
                <a:r>
                  <a:rPr lang="en-US" altLang="zh-TW" sz="2400" b="1" dirty="0"/>
                  <a:t> 22.3</a:t>
                </a:r>
              </a:p>
              <a:p>
                <a:r>
                  <a:rPr lang="en-US" altLang="zh-TW" sz="2400" dirty="0"/>
                  <a:t>Suppose that during the execution of BFS on a graph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altLang="zh-TW" sz="2400" dirty="0"/>
                  <a:t>, the queue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altLang="zh-TW" sz="2400" dirty="0"/>
                  <a:t> contains the vertices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…,</m:t>
                        </m:r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TW" sz="2400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is the head of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altLang="zh-TW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altLang="zh-TW" sz="2400" dirty="0"/>
                  <a:t> is the tail. Then,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for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=1, 2, …,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b="1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The proof is by induction on the number of queue operations. Initially, when the queue contains only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the lemma certainly holds.</a:t>
                </a:r>
              </a:p>
              <a:p>
                <a:endParaRPr lang="en-US" altLang="zh-TW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205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21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1104" y="106543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dirty="0"/>
                  <a:t>For the inductive step, we must prove that the lemma holds after both dequeuing and enqueuing a vertex. If the head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of the queue is dequeued,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2400" dirty="0"/>
                  <a:t> becomes the new head. By the inductive hypothesis,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 But then we have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, and the remaining inequalities are unaffected.  Thus, the lemma follows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TW" sz="2400" dirty="0"/>
                  <a:t> as the head. 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In order to understand what happens upon enqueuing a vertex, we need to examine the code more closely. When we enqueue a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of BFS, it becomes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zh-TW" sz="2400" dirty="0"/>
                  <a:t>. At that time, we have already removed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whose adjacency list is currently being scanned, from the queue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altLang="zh-TW" sz="2400" dirty="0"/>
                  <a:t>, and by the inductive hypothesis, the new head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has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 Thus,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. From the inductive hypothesis, we also have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, and 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+1=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, and the remaining inequalities are unaffected. Thus, the lemma follows when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enqueued.</a:t>
                </a:r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1104" y="106543"/>
                <a:ext cx="11309792" cy="5361402"/>
              </a:xfrm>
              <a:blipFill>
                <a:blip r:embed="rId2"/>
                <a:stretch>
                  <a:fillRect l="-808" t="-227" r="-808" b="-181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03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Corollary</a:t>
                </a:r>
                <a:r>
                  <a:rPr lang="en-US" altLang="zh-TW" sz="2400" b="1" dirty="0"/>
                  <a:t> 22.4</a:t>
                </a:r>
              </a:p>
              <a:p>
                <a:r>
                  <a:rPr lang="en-US" altLang="zh-TW" sz="2400" dirty="0"/>
                  <a:t>Suppose that vertices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TW" sz="2400" dirty="0"/>
                  <a:t> are enqueued during the execution of BFS, and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sz="2400" dirty="0"/>
                  <a:t> is enqueued before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TW" sz="2400" dirty="0"/>
                  <a:t>.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at the time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TW" sz="2400" dirty="0"/>
                  <a:t> is enqueued.</a:t>
                </a:r>
              </a:p>
              <a:p>
                <a:endParaRPr lang="en-US" altLang="zh-TW" sz="2400" b="1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Immediate from Lemma 22.3 and the property that each vertex receives a finite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value at most once during the course of BFS.</a:t>
                </a:r>
              </a:p>
              <a:p>
                <a:endParaRPr lang="en-US" altLang="zh-TW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8084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</p:spPr>
            <p:txBody>
              <a:bodyPr/>
              <a:lstStyle/>
              <a:p>
                <a:r>
                  <a:rPr lang="en-US" altLang="zh-TW" sz="2400" dirty="0"/>
                  <a:t>We can now prove that breadth-first search correctly finds shortest-path distances.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b="1" i="1" dirty="0"/>
                  <a:t>Theorem</a:t>
                </a:r>
                <a:r>
                  <a:rPr lang="en-US" altLang="zh-TW" sz="2400" b="1" dirty="0"/>
                  <a:t> 22.5</a:t>
                </a:r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 a directed or undirected graph, and suppose that BFS is run on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zh-TW" sz="2400" dirty="0"/>
                  <a:t> from a given source vertex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. Then, during its execution, BFS discovers every vertex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 that is reachable from the source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and upon termination,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zh-TW" alt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sz="2400" dirty="0"/>
                  <a:t>for all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. Moreover, for any vertex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that is reachable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one of the shortest paths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shortest path from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0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l-GR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π</m:t>
                    </m:r>
                  </m:oMath>
                </a14:m>
                <a:r>
                  <a:rPr lang="en-US" altLang="zh-TW" sz="2400" dirty="0"/>
                  <a:t> followed by the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dirty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m:rPr>
                            <m:sty m:val="p"/>
                          </m:rPr>
                          <a:rPr lang="el-GR" altLang="zh-TW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  <m:r>
                          <a:rPr lang="en-US" altLang="zh-TW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b="1" dirty="0"/>
              </a:p>
              <a:p>
                <a:endParaRPr lang="en-US" altLang="zh-TW" sz="2400" dirty="0"/>
              </a:p>
            </p:txBody>
          </p:sp>
        </mc:Choice>
        <mc:Fallback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5361402"/>
              </a:xfrm>
              <a:blipFill>
                <a:blip r:embed="rId2"/>
                <a:stretch>
                  <a:fillRect l="-863" t="-227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6252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24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</p:spPr>
            <p:txBody>
              <a:bodyPr/>
              <a:lstStyle/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Assume, for the purpose of contradiction, that some vertex receives a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value not equal to its shortest-path distance. Let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be the vertex with </a:t>
                </a:r>
                <a:r>
                  <a:rPr lang="en-US" altLang="zh-TW" sz="2400" dirty="0">
                    <a:solidFill>
                      <a:srgbClr val="FF0000"/>
                    </a:solidFill>
                  </a:rPr>
                  <a:t>minimum </a:t>
                </a:r>
                <a14:m>
                  <m:oMath xmlns:m="http://schemas.openxmlformats.org/officeDocument/2006/math">
                    <m:r>
                      <a:rPr lang="zh-TW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>
                    <a:solidFill>
                      <a:srgbClr val="FF0000"/>
                    </a:solidFill>
                  </a:rPr>
                  <a:t> that receives such an incorrect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sz="2400" dirty="0"/>
                  <a:t>value: clearly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By Lemma 22.2,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, and thus we have that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must be reachable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, for if it is not, then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be the vertex immediately preceding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on a shortest path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, so that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. </a:t>
                </a:r>
                <a:r>
                  <a:rPr lang="en-US" altLang="zh-TW" sz="2400" dirty="0">
                    <a:solidFill>
                      <a:srgbClr val="FF0000"/>
                    </a:solidFill>
                  </a:rPr>
                  <a:t>Because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altLang="zh-TW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zh-TW" alt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>
                    <a:solidFill>
                      <a:srgbClr val="FF0000"/>
                    </a:solidFill>
                  </a:rPr>
                  <a:t>, and because of how we chose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, we have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en-US" altLang="zh-TW" sz="2400" dirty="0"/>
                  <a:t>. Putting these properties together, we have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+1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US" altLang="zh-TW" sz="2400" dirty="0"/>
              </a:p>
            </p:txBody>
          </p:sp>
        </mc:Choice>
        <mc:Fallback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  <a:blipFill>
                <a:blip r:embed="rId2"/>
                <a:stretch>
                  <a:fillRect l="-863" t="-201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2434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25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+1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+1   (22.1)</m:t>
                      </m:r>
                    </m:oMath>
                  </m:oMathPara>
                </a14:m>
                <a:endParaRPr lang="en-US" altLang="zh-TW" sz="2400" dirty="0"/>
              </a:p>
              <a:p>
                <a:r>
                  <a:rPr lang="en-US" altLang="zh-TW" sz="2400" dirty="0"/>
                  <a:t>Now consider the time when BFS chooses to dequeue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altLang="zh-TW" sz="2400" dirty="0"/>
                  <a:t>. At this time,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either white, gray, or black.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white, then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 contradicting inequality (22.1).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black, then it was already removed from the queue and, by Corollary 22.4, we have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again contradicting inequality (22.1).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gray, then it was painted gray upon dequeuing some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zh-TW" sz="2400" dirty="0"/>
                  <a:t>, which was removed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altLang="zh-TW" sz="2400" dirty="0"/>
                  <a:t> earlier than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and for which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. By corollary 22.4, however,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, and so we have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+1≤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, once again contradicting inequality (22.1).</a:t>
                </a:r>
              </a:p>
              <a:p>
                <a:endParaRPr lang="en-US" altLang="zh-TW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  <a:blipFill>
                <a:blip r:embed="rId2"/>
                <a:stretch>
                  <a:fillRect l="-863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5445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8BAE93-5A53-49D0-90F7-C0732F4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26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</p:spPr>
            <p:txBody>
              <a:bodyPr/>
              <a:lstStyle/>
              <a:p>
                <a:r>
                  <a:rPr lang="en-US" altLang="zh-TW" sz="2400" dirty="0"/>
                  <a:t>Thus we conclude that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 for all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/>
                  <a:t>. All vertices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reachable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must be discovered, for otherwise they would have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To conclude the proof of the theorem, observe that if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zh-TW" altLang="en-US" sz="2400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then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zh-TW" sz="2400" dirty="0"/>
                  <a:t>. Thus, we can obtain a shortest path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by taking a shortest path form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altLang="zh-TW" sz="2400" dirty="0"/>
                  <a:t> and then traversing the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dirty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m:rPr>
                            <m:sty m:val="p"/>
                          </m:rPr>
                          <a:rPr lang="el-GR" altLang="zh-TW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  <m:r>
                          <a:rPr lang="en-US" altLang="zh-TW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endParaRPr lang="en-US" altLang="zh-TW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791857A-C3CC-47BB-A657-A9E2EBF5B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435006"/>
                <a:ext cx="11309792" cy="6072326"/>
              </a:xfrm>
              <a:blipFill>
                <a:blip r:embed="rId2"/>
                <a:stretch>
                  <a:fillRect l="-863" t="-201" r="-8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6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ABBDE9-552F-46F2-BD54-9D84F4665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571" y="2530020"/>
            <a:ext cx="6131140" cy="1492397"/>
          </a:xfrm>
        </p:spPr>
        <p:txBody>
          <a:bodyPr>
            <a:normAutofit/>
          </a:bodyPr>
          <a:lstStyle/>
          <a:p>
            <a:r>
              <a:rPr lang="en-US" altLang="zh-TW" dirty="0"/>
              <a:t>Depth-first search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E2AABB0-4CE1-4C70-8759-F32D715CB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5934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0C011AD-D5DE-41ED-B2E8-D6B02A826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28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CF9C9D0-3793-473A-8565-4F8204F5E390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>
              <a:xfrm>
                <a:off x="444243" y="1855433"/>
                <a:ext cx="11563825" cy="3918515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Input: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2400" dirty="0"/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directed or undirected. No source vertex given!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Output: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2 </a:t>
                </a: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timestamps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on each vertex:</a:t>
                </a:r>
              </a:p>
              <a:p>
                <a:pPr marL="685800" marR="0" lvl="1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44546A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.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𝑑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discovery time</a:t>
                </a:r>
              </a:p>
              <a:p>
                <a:pPr marL="685800" marR="0" lvl="1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44546A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.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𝑓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finishing time</a:t>
                </a:r>
              </a:p>
              <a:p>
                <a:pPr marL="685800" marR="0" lvl="1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These</a:t>
                </a: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will be useful for other algorithms later on.</a:t>
                </a:r>
              </a:p>
              <a:p>
                <a:pPr marL="685800" marR="0" lvl="1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Can also compute </a:t>
                </a:r>
                <a14:m>
                  <m:oMath xmlns:m="http://schemas.openxmlformats.org/officeDocument/2006/math">
                    <m:r>
                      <a:rPr kumimoji="0" lang="en-US" altLang="zh-TW" sz="2400" b="0" i="1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kumimoji="0" lang="en-US" altLang="zh-TW" sz="2400" b="0" i="0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kumimoji="0" lang="el-GR" altLang="zh-TW" sz="2400" b="0" i="1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. </a:t>
                </a:r>
                <a:endParaRPr kumimoji="0" lang="en-US" altLang="zh-TW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  <a:sym typeface="Symbol" panose="05050102010706020507" pitchFamily="18" charset="2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CF9C9D0-3793-473A-8565-4F8204F5E3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xfrm>
                <a:off x="444243" y="1855433"/>
                <a:ext cx="11563825" cy="3918515"/>
              </a:xfrm>
              <a:blipFill>
                <a:blip r:embed="rId2"/>
                <a:stretch>
                  <a:fillRect l="-843" t="-217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標題 4">
            <a:extLst>
              <a:ext uri="{FF2B5EF4-FFF2-40B4-BE49-F238E27FC236}">
                <a16:creationId xmlns:a16="http://schemas.microsoft.com/office/drawing/2014/main" id="{B35D6F4D-61A0-4FFC-87FE-6E595AC06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Depth-first search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952233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24196DC-8EB3-47A3-95D7-E28F54E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29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E6A951-BF17-4BC6-9B79-78149A8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7E0A3E2-4878-4C4E-BB0F-084EDF21663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4243" y="2414878"/>
            <a:ext cx="10848153" cy="3381530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Will methodically explore </a:t>
            </a:r>
            <a:r>
              <a:rPr kumimoji="0" lang="en-US" altLang="zh-TW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every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 edge.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Start over from different vertices as necessary.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As soon as we discover a vertex, explore from it.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  <a:sym typeface="Symbol" panose="05050102010706020507" pitchFamily="18" charset="2"/>
              </a:rPr>
              <a:t>Unlike BFS, which puts a vertex on a queue so that we explore from it later.</a:t>
            </a:r>
            <a:endParaRPr kumimoji="0" lang="en-US" altLang="zh-TW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2796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6CFB5EC-F393-4806-80D0-56EB293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>
              <a:xfrm>
                <a:off x="444243" y="1899821"/>
                <a:ext cx="11563825" cy="3874127"/>
              </a:xfrm>
            </p:spPr>
            <p:txBody>
              <a:bodyPr/>
              <a:lstStyle/>
              <a:p>
                <a:pPr marL="571500" marR="0" lvl="0" indent="-5715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Given graph </a:t>
                </a:r>
                <a14:m>
                  <m:oMath xmlns:m="http://schemas.openxmlformats.org/officeDocument/2006/math">
                    <m:r>
                      <a:rPr kumimoji="0" lang="en-US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𝐺</m:t>
                    </m:r>
                    <m:r>
                      <a:rPr kumimoji="0" lang="en-US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d>
                      <m:dPr>
                        <m:ctrlP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𝑉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,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𝐸</m:t>
                        </m:r>
                      </m:e>
                    </m:d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571500" marR="0" lvl="0" indent="-5715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May be either directed or undirected.</a:t>
                </a:r>
              </a:p>
              <a:p>
                <a:pPr marL="571500" marR="0" lvl="0" indent="-5715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Two common ways to represent for algorithms:</a:t>
                </a:r>
              </a:p>
              <a:p>
                <a:pPr marL="966788" marR="0" lvl="1" indent="-509588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AutoNum type="arabicPeriod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Adjacency lists.</a:t>
                </a:r>
              </a:p>
              <a:p>
                <a:pPr marL="966788" marR="0" lvl="1" indent="-509588" algn="l" defTabSz="914400" rtl="0" eaLnBrk="1" fontAlgn="auto" latinLnBrk="0" hangingPunct="1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AutoNum type="arabicPeriod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Adjacency matrix.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xfrm>
                <a:off x="444243" y="1899821"/>
                <a:ext cx="11563825" cy="3874127"/>
              </a:xfrm>
              <a:blipFill>
                <a:blip r:embed="rId2"/>
                <a:stretch>
                  <a:fillRect l="-1107" t="-267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標題 4">
            <a:extLst>
              <a:ext uri="{FF2B5EF4-FFF2-40B4-BE49-F238E27FC236}">
                <a16:creationId xmlns:a16="http://schemas.microsoft.com/office/drawing/2014/main" id="{1BB70028-AB95-467A-9673-92E247DF7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Graph representation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82981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24196DC-8EB3-47A3-95D7-E28F54E6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30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E6A951-BF17-4BC6-9B79-78149A8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17E0A3E2-4878-4C4E-BB0F-084EDF21663C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668830"/>
                <a:ext cx="9171333" cy="4127578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As DFS progresses, every vertex has a </a:t>
                </a: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color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WHITE = undiscovered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GRAY = discovered, but not finished (not done exploring from it)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BLACK = finished (have found everything reachable from it)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Discovery and finish times: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Unique integers from 1 to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2</m:t>
                    </m:r>
                    <m:d>
                      <m:dPr>
                        <m:begChr m:val="|"/>
                        <m:endChr m:val="|"/>
                        <m:ctrlP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𝑉</m:t>
                        </m:r>
                      </m:e>
                    </m:d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For all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In other words, </a:t>
                </a:r>
                <a14:m>
                  <m:oMath xmlns:m="http://schemas.openxmlformats.org/officeDocument/2006/math">
                    <m:r>
                      <a:rPr kumimoji="0" lang="en-US" altLang="zh-TW" sz="24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1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𝑑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&lt;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altLang="zh-TW" sz="24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d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Tahoma" panose="020B0604030504040204" pitchFamily="34" charset="0"/>
                  </a:rPr>
                  <a:t>.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17E0A3E2-4878-4C4E-BB0F-084EDF2166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668830"/>
                <a:ext cx="9171333" cy="4127578"/>
              </a:xfrm>
              <a:blipFill>
                <a:blip r:embed="rId2"/>
                <a:stretch>
                  <a:fillRect l="-1064" t="-2068" b="-206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84366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FD64945-4F20-4EE1-803E-405DBE01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31</a:t>
            </a:fld>
            <a:endParaRPr lang="zh-TW" altLang="en-US" dirty="0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E6D8FDC2-802B-40A9-B9CB-C83BDD3C9E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647597"/>
              </p:ext>
            </p:extLst>
          </p:nvPr>
        </p:nvGraphicFramePr>
        <p:xfrm>
          <a:off x="1819923" y="103833"/>
          <a:ext cx="9042927" cy="6397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Acrobat Document" r:id="rId3" imgW="25968855" imgH="18371692" progId="Acrobat.Document.11">
                  <p:embed/>
                </p:oleObj>
              </mc:Choice>
              <mc:Fallback>
                <p:oleObj name="Acrobat Document" r:id="rId3" imgW="25968855" imgH="18371692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19923" y="103833"/>
                        <a:ext cx="9042927" cy="6397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93">
            <a:extLst>
              <a:ext uri="{FF2B5EF4-FFF2-40B4-BE49-F238E27FC236}">
                <a16:creationId xmlns:a16="http://schemas.microsoft.com/office/drawing/2014/main" id="{E2A3EEA2-A3EE-4E74-8D86-8B4A0C06E6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367" y="686586"/>
            <a:ext cx="17033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en-US" altLang="zh-TW" sz="1600" b="1" dirty="0">
                <a:solidFill>
                  <a:srgbClr val="CC0000"/>
                </a:solidFill>
                <a:latin typeface="Tahoma" panose="020B0604030504040204" pitchFamily="34" charset="0"/>
              </a:rPr>
              <a:t>Discovery time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4E87022-AE8F-49CC-A3EA-C8D298F1F193}"/>
              </a:ext>
            </a:extLst>
          </p:cNvPr>
          <p:cNvCxnSpPr>
            <a:stCxn id="7" idx="0"/>
          </p:cNvCxnSpPr>
          <p:nvPr/>
        </p:nvCxnSpPr>
        <p:spPr>
          <a:xfrm flipV="1">
            <a:off x="1045061" y="328474"/>
            <a:ext cx="774862" cy="35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034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8F93EDE-B95F-4022-AD2F-73BC616C9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32</a:t>
            </a:fld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EB55609-18C6-441A-AFEC-6278841D8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18" y="742950"/>
            <a:ext cx="11898182" cy="39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839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2814AC0-E06A-4E7E-B631-C5BEC38B4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33</a:t>
            </a:fld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BC27B9A-F6DB-4032-B12A-E6F0A1DA3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58" y="656948"/>
            <a:ext cx="11905042" cy="568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908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54155ED-BB9B-4988-80B1-8C694B08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34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6831D9A-4369-4B44-94F1-434941413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b="1" dirty="0"/>
              <a:t>Example</a:t>
            </a:r>
            <a:r>
              <a:rPr lang="en-US" altLang="zh-TW" sz="4800" dirty="0"/>
              <a:t>: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5FE1F929-4CC1-4797-90FE-337B668644BA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668830"/>
                <a:ext cx="11221015" cy="4717502"/>
              </a:xfrm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2800" dirty="0">
                  <a:solidFill>
                    <a:prstClr val="black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2800" dirty="0">
                  <a:solidFill>
                    <a:prstClr val="black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TW" sz="2800" dirty="0">
                  <a:solidFill>
                    <a:prstClr val="black"/>
                  </a:solidFill>
                  <a:latin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</a:rPr>
                  <a:t>Time</a:t>
                </a:r>
                <a14:m>
                  <m:oMath xmlns:m="http://schemas.openxmlformats.org/officeDocument/2006/math">
                    <m:r>
                      <a:rPr kumimoji="0" lang="en-US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kumimoji="0" lang="el-GR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kumimoji="0" lang="el-GR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  <a:sym typeface="Symbol" panose="05050102010706020507" pitchFamily="18" charset="2"/>
                  </a:rPr>
                  <a:t>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  <a:sym typeface="Symbol" panose="05050102010706020507" pitchFamily="18" charset="2"/>
                  </a:rPr>
                  <a:t> Similar to BFS analysis.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Char char="•"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l-GR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cs typeface="+mn-cs"/>
                    <a:sym typeface="Symbol" panose="05050102010706020507" pitchFamily="18" charset="2"/>
                  </a:rPr>
                  <a:t>, not just O, since guaranteed to examine every vertex and edge.</a:t>
                </a:r>
                <a:endPara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+mn-cs"/>
                  <a:sym typeface="Symbol" panose="05050102010706020507" pitchFamily="18" charset="2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5FE1F929-4CC1-4797-90FE-337B66864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668830"/>
                <a:ext cx="11221015" cy="4717502"/>
              </a:xfrm>
              <a:blipFill>
                <a:blip r:embed="rId2"/>
                <a:stretch>
                  <a:fillRect l="-11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0" name="圖片 69">
            <a:extLst>
              <a:ext uri="{FF2B5EF4-FFF2-40B4-BE49-F238E27FC236}">
                <a16:creationId xmlns:a16="http://schemas.microsoft.com/office/drawing/2014/main" id="{7EDD0A56-3C4B-4042-B3E0-548FE8BAC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350" y="1575894"/>
            <a:ext cx="8094772" cy="318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094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BACC0DD-F2D8-411E-80B5-23B2FD7C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35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A5DE40AF-F45D-4A41-8FEE-DEC87456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6E5BE14D-241C-4A60-9E60-549A0DD7C5FE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2414878"/>
                <a:ext cx="11442957" cy="3381530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DFS forms a </a:t>
                </a: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depth-first forest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comprised of   1 </a:t>
                </a: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depth-first trees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  <a:sym typeface="Symbol" panose="05050102010706020507" pitchFamily="18" charset="2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Each tree is made of edges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𝑢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,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such that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is gray 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is white when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𝑢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,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is explored.</a:t>
                </a: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6E5BE14D-241C-4A60-9E60-549A0DD7C5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2414878"/>
                <a:ext cx="11442957" cy="3381530"/>
              </a:xfrm>
              <a:blipFill>
                <a:blip r:embed="rId2"/>
                <a:stretch>
                  <a:fillRect l="-852" t="-2883" r="-5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47780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732C36-371F-4C37-8015-5D700FC4E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36</a:t>
            </a:fld>
            <a:endParaRPr lang="zh-TW" altLang="en-US" dirty="0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A364FA6A-CC9F-44BE-B960-3B7D9AA8B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1359574"/>
              </p:ext>
            </p:extLst>
          </p:nvPr>
        </p:nvGraphicFramePr>
        <p:xfrm>
          <a:off x="3675356" y="99615"/>
          <a:ext cx="3879234" cy="6286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Acrobat Document" r:id="rId3" imgW="15156173" imgH="24566717" progId="Acrobat.Document.11">
                  <p:embed/>
                </p:oleObj>
              </mc:Choice>
              <mc:Fallback>
                <p:oleObj name="Acrobat Document" r:id="rId3" imgW="15156173" imgH="24566717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75356" y="99615"/>
                        <a:ext cx="3879234" cy="6286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63855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37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Theorem 22.7 (Parenthesis theorem)</a:t>
                </a:r>
              </a:p>
              <a:p>
                <a:r>
                  <a:rPr lang="en-US" altLang="zh-TW" sz="2400" dirty="0"/>
                  <a:t>In any depth-first search of  a (directed or undirected) graph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altLang="zh-TW" sz="2400" dirty="0"/>
                  <a:t>, for any two vertices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, exactly one of the following three conditions holds:</a:t>
                </a:r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r>
                  <a:rPr lang="en-US" altLang="zh-TW" sz="2400" dirty="0"/>
                  <a:t>The intervals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are entirely disjoint, and neither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nor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descendant of the other in the depth-first forest</a:t>
                </a:r>
                <a:r>
                  <a:rPr lang="zh-TW" altLang="en-US" sz="2400" dirty="0"/>
                  <a:t> </a:t>
                </a:r>
                <a:endParaRPr lang="en-US" altLang="zh-TW" sz="2400" dirty="0"/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r>
                  <a:rPr lang="en-US" altLang="zh-TW" sz="2400" dirty="0"/>
                  <a:t>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is contained entirely within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altLang="zh-TW" sz="2400" dirty="0"/>
                  <a:t>, and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in a depth-first tree.</a:t>
                </a:r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r>
                  <a:rPr lang="en-US" altLang="zh-TW" sz="2400" dirty="0"/>
                  <a:t>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altLang="zh-TW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2400" dirty="0"/>
                  <a:t>is contained entirely within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altLang="zh-TW" sz="2400" dirty="0"/>
                  <a:t>, and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 dirty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in a depth-first tree.</a:t>
                </a:r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43934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C080634-1BB7-411F-84ED-F03E4EBD6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38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4776B24-6C37-4A90-A855-7FBB2DA58524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We begin with the case in which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 We consider two subcases, according to whether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or not.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The first subcase occurs when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/>
                  <a:t>, so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was discovered while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was still gray, which implies that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 Moreover, since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was discovered more recently than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all of its outgoing edges are explored, and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finished, before the search returns to and finishes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 In this case, therefore,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is entirely contained within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In the other subcase,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, and by inequality (22.2),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/>
                  <a:t>; thus the intervals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are disjoint. Because the intervals are disjoint, neither vertex was discovered while the other was gray, and so neither vertex is a descendant of the other.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F4776B24-6C37-4A90-A855-7FBB2DA585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 b="-1134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05704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39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Corollary 22.8 (Nesting of descendants’ intervals)</a:t>
                </a:r>
              </a:p>
              <a:p>
                <a:r>
                  <a:rPr lang="en-US" altLang="zh-TW" sz="2400" dirty="0"/>
                  <a:t>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proper descendant of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in the depth-first forest for a (directed or undirected) graph G if and only if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Immediate from Theorem 22.7.</a:t>
                </a:r>
              </a:p>
              <a:p>
                <a:pPr marL="342900" indent="-342900">
                  <a:buFont typeface="Wingdings" panose="05000000000000000000" pitchFamily="2" charset="2"/>
                  <a:buChar char="l"/>
                </a:pP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000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6CFB5EC-F393-4806-80D0-56EB293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>
              <a:xfrm>
                <a:off x="444243" y="1953087"/>
                <a:ext cx="11563825" cy="3820861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When expressing the running time of an algorithm, it’s often in terms of both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𝑉</m:t>
                        </m:r>
                      </m:e>
                    </m:d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and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altLang="zh-TW" sz="2800" dirty="0">
                    <a:solidFill>
                      <a:prstClr val="black"/>
                    </a:solidFill>
                    <a:latin typeface="Calibri"/>
                  </a:rPr>
                  <a:t> </a:t>
                </a: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In asymptotic notation </a:t>
                </a: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 and </a:t>
                </a:r>
                <a:r>
                  <a:rPr kumimoji="0" lang="en-US" altLang="zh-TW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only</a:t>
                </a: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 in asymptotic notation 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we’ll drop the cardinality.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endParaRPr kumimoji="0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  <a:sym typeface="Symbol" panose="05050102010706020507" pitchFamily="18" charset="2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Example: </a:t>
                </a:r>
                <a14:m>
                  <m:oMath xmlns:m="http://schemas.openxmlformats.org/officeDocument/2006/math">
                    <m:r>
                      <a:rPr kumimoji="0" lang="en-US" altLang="zh-TW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𝑂</m:t>
                    </m:r>
                    <m:d>
                      <m:dPr>
                        <m:ctrlP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  <a:sym typeface="Symbol" panose="05050102010706020507" pitchFamily="18" charset="2"/>
                          </a:rPr>
                          <m:t>𝑉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  <a:sym typeface="Symbol" panose="05050102010706020507" pitchFamily="18" charset="2"/>
                          </a:rPr>
                          <m:t>+</m:t>
                        </m:r>
                        <m:r>
                          <a:rPr kumimoji="0" lang="en-US" altLang="zh-TW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  <a:sym typeface="Symbol" panose="05050102010706020507" pitchFamily="18" charset="2"/>
                          </a:rPr>
                          <m:t>𝐸</m:t>
                        </m:r>
                      </m:e>
                    </m:d>
                  </m:oMath>
                </a14:m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. </a:t>
                </a:r>
                <a:r>
                  <a:rPr kumimoji="0" lang="en-US" altLang="zh-TW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xfrm>
                <a:off x="444243" y="1953087"/>
                <a:ext cx="11563825" cy="3820861"/>
              </a:xfrm>
              <a:blipFill>
                <a:blip r:embed="rId2"/>
                <a:stretch>
                  <a:fillRect l="-1107" t="-255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標題 4">
            <a:extLst>
              <a:ext uri="{FF2B5EF4-FFF2-40B4-BE49-F238E27FC236}">
                <a16:creationId xmlns:a16="http://schemas.microsoft.com/office/drawing/2014/main" id="{1BB70028-AB95-467A-9673-92E247DF7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1331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40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Theorem 22.9 (White-path theorem)</a:t>
                </a:r>
              </a:p>
              <a:p>
                <a:r>
                  <a:rPr lang="en-US" altLang="zh-TW" sz="2400" dirty="0"/>
                  <a:t>In a depth-first forest of a (directed or undirected) graph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altLang="zh-TW" sz="2400" dirty="0"/>
                  <a:t>,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descendant of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if and only if at the time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 that the search discovers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there is a path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consisting entirely of white vertices.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b="1" dirty="0"/>
                  <a:t>Proof</a:t>
                </a:r>
              </a:p>
              <a:p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altLang="zh-TW" sz="2400" dirty="0"/>
                  <a:t>: If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then the path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contains just vertex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which is still white when we set the value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Now, suppose that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a proper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in the depth-first forest. By corollary 22.8,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, and so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white at time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 Since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can be any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all vertices on the unique simple path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in the depth-first forest are white at time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 err="1"/>
                  <a:t>.</a:t>
                </a:r>
                <a:endParaRPr lang="en-US" altLang="zh-TW" sz="2400" dirty="0"/>
              </a:p>
              <a:p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 b="-36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1208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41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⇐</m:t>
                    </m:r>
                  </m:oMath>
                </a14:m>
                <a:r>
                  <a:rPr lang="en-US" altLang="zh-TW" sz="2400" dirty="0"/>
                  <a:t>: Suppose that there is a path of white vertices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at time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, but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does not become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in the depth-first tree.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Without loss of generality, assume that every vertex other than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along the path becomes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 (Otherwise, let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be the closest vertex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along the path that doesn</a:t>
                </a:r>
                <a:r>
                  <a:rPr lang="en-US" altLang="zh-TW" sz="2400" dirty="0">
                    <a:latin typeface="+mn-ea"/>
                    <a:ea typeface="+mn-ea"/>
                  </a:rPr>
                  <a:t>’</a:t>
                </a:r>
                <a:r>
                  <a:rPr lang="en-US" altLang="zh-TW" sz="2400" dirty="0"/>
                  <a:t>t become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.)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zh-TW" sz="2400" dirty="0"/>
                  <a:t> be the predecessor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in the path, so that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zh-TW" sz="2400" dirty="0"/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(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zh-TW" sz="2400" dirty="0"/>
                  <a:t> and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may in fact be the same vertex).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By corollary 22.8,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/>
                  <a:t>. Because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must be discovered after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is discovered, but before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zh-TW" sz="2400" dirty="0"/>
                  <a:t> is finished, we have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/>
                  <a:t>. Theorem 22.7 then implies that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altLang="zh-TW" sz="2400" dirty="0"/>
                  <a:t> is contained entirely within the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altLang="zh-TW" sz="2400" dirty="0"/>
                  <a:t>. By corollary 22.8,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must after all be a descendant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</a:t>
                </a:r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 b="-1134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18221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BACC0DD-F2D8-411E-80B5-23B2FD7C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42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6E5BE14D-241C-4A60-9E60-549A0DD7C5FE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556181"/>
                <a:ext cx="9972376" cy="5240227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8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Classification of edges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8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Tree edge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in the depth-first forest.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8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                     Found by exploring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𝑢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,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228600" lvl="0" indent="-228600" algn="l">
                  <a:lnSpc>
                    <a:spcPct val="8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Back edge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𝑢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,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.</a:t>
                </a:r>
              </a:p>
              <a:p>
                <a:pPr marL="228600" lvl="0" indent="-228600" algn="l">
                  <a:lnSpc>
                    <a:spcPct val="8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Forward edge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(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𝑢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,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𝑣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  <a:sym typeface="Symbol" panose="05050102010706020507" pitchFamily="18" charset="2"/>
                      </a:rPr>
                      <m:t>)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is a descendant of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but not a tree edge.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8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altLang="zh-TW" sz="24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Cross edge</a:t>
                </a: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any other edge. Can go between vertices in the same depth-first tree or in different depth-first trees.</a:t>
                </a:r>
                <a:endPara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6E5BE14D-241C-4A60-9E60-549A0DD7C5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556181"/>
                <a:ext cx="9972376" cy="5240227"/>
              </a:xfrm>
              <a:blipFill>
                <a:blip r:embed="rId2"/>
                <a:stretch>
                  <a:fillRect l="-978" t="-2209" r="-3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圖片 2">
            <a:extLst>
              <a:ext uri="{FF2B5EF4-FFF2-40B4-BE49-F238E27FC236}">
                <a16:creationId xmlns:a16="http://schemas.microsoft.com/office/drawing/2014/main" id="{20D70E46-F484-4B37-80E3-9176517574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595"/>
          <a:stretch/>
        </p:blipFill>
        <p:spPr>
          <a:xfrm>
            <a:off x="2630170" y="3429000"/>
            <a:ext cx="7181417" cy="295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807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43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r>
                  <a:rPr lang="en-US" altLang="zh-TW" sz="2400" b="1" i="1" dirty="0"/>
                  <a:t>Theorem 22.10</a:t>
                </a:r>
              </a:p>
              <a:p>
                <a:r>
                  <a:rPr lang="en-US" altLang="zh-TW" sz="2400" dirty="0"/>
                  <a:t>In a depth-first search of an undirected graph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altLang="zh-TW" sz="2400" dirty="0"/>
                  <a:t>, every edge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zh-TW" sz="2400" dirty="0"/>
                  <a:t> is either a tree edge or a back edge.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b="1" dirty="0"/>
                  <a:t>Proof</a:t>
                </a:r>
              </a:p>
              <a:p>
                <a:r>
                  <a:rPr lang="en-US" altLang="zh-TW" sz="2400" dirty="0"/>
                  <a:t>Let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 an arbitrary edge of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zh-TW" sz="2400" dirty="0"/>
                  <a:t>, and suppose without loss of generality that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2400" i="1" dirty="0" err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sz="2400" dirty="0"/>
                  <a:t>. Then the search must discover and finish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before it finishes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(while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is gray), since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on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>
                    <a:latin typeface="+mn-ea"/>
                    <a:ea typeface="+mn-ea"/>
                  </a:rPr>
                  <a:t>’</a:t>
                </a:r>
                <a:r>
                  <a:rPr lang="en-US" altLang="zh-TW" sz="2400" dirty="0"/>
                  <a:t>s adjacency list.</a:t>
                </a:r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the first time that the search explores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en-US" altLang="zh-TW" sz="2400" dirty="0"/>
                  <a:t>, it is in the direction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, then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is undiscovered (white) until that time, for otherwise the search would have explored this edge already in the direction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. Thus,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becomes a tree edge.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t="-214" r="-791" b="-36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91185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D8CCC22-0E8E-4AF4-A93F-38FEE8C6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44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</p:spPr>
            <p:txBody>
              <a:bodyPr/>
              <a:lstStyle/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r>
                  <a:rPr lang="en-US" altLang="zh-TW" sz="2400" dirty="0"/>
                  <a:t>If the search explores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first in the direction from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, then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is a back edge, since </a:t>
                </a:r>
                <a14:m>
                  <m:oMath xmlns:m="http://schemas.openxmlformats.org/officeDocument/2006/math">
                    <m:r>
                      <a:rPr lang="en-US" altLang="zh-TW" sz="240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altLang="zh-TW" sz="2400" dirty="0"/>
                  <a:t> is still gray at the time the edge is first explored.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0E4BE7B1-5591-45DA-94A5-5031CA1D20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06543"/>
                <a:ext cx="11563826" cy="5689865"/>
              </a:xfrm>
              <a:blipFill>
                <a:blip r:embed="rId2"/>
                <a:stretch>
                  <a:fillRect l="-843" r="-7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橢圓 2">
                <a:extLst>
                  <a:ext uri="{FF2B5EF4-FFF2-40B4-BE49-F238E27FC236}">
                    <a16:creationId xmlns:a16="http://schemas.microsoft.com/office/drawing/2014/main" id="{7D3E5B5A-09F9-4B38-8C72-84A192887978}"/>
                  </a:ext>
                </a:extLst>
              </p:cNvPr>
              <p:cNvSpPr/>
              <p:nvPr/>
            </p:nvSpPr>
            <p:spPr>
              <a:xfrm>
                <a:off x="3764870" y="347439"/>
                <a:ext cx="390617" cy="39576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橢圓 2">
                <a:extLst>
                  <a:ext uri="{FF2B5EF4-FFF2-40B4-BE49-F238E27FC236}">
                    <a16:creationId xmlns:a16="http://schemas.microsoft.com/office/drawing/2014/main" id="{7D3E5B5A-09F9-4B38-8C72-84A1928879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4870" y="347439"/>
                <a:ext cx="390617" cy="395767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橢圓 5">
            <a:extLst>
              <a:ext uri="{FF2B5EF4-FFF2-40B4-BE49-F238E27FC236}">
                <a16:creationId xmlns:a16="http://schemas.microsoft.com/office/drawing/2014/main" id="{79E12242-3198-4656-A1E9-721658725F8A}"/>
              </a:ext>
            </a:extLst>
          </p:cNvPr>
          <p:cNvSpPr/>
          <p:nvPr/>
        </p:nvSpPr>
        <p:spPr>
          <a:xfrm>
            <a:off x="3074634" y="1296849"/>
            <a:ext cx="390617" cy="39576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216FD0C-6332-4AF3-9BC9-61818CD1E029}"/>
              </a:ext>
            </a:extLst>
          </p:cNvPr>
          <p:cNvSpPr/>
          <p:nvPr/>
        </p:nvSpPr>
        <p:spPr>
          <a:xfrm>
            <a:off x="3764871" y="1296849"/>
            <a:ext cx="390617" cy="39576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橢圓 7">
                <a:extLst>
                  <a:ext uri="{FF2B5EF4-FFF2-40B4-BE49-F238E27FC236}">
                    <a16:creationId xmlns:a16="http://schemas.microsoft.com/office/drawing/2014/main" id="{ABEAF00B-D547-4A7A-8D6C-780536640A77}"/>
                  </a:ext>
                </a:extLst>
              </p:cNvPr>
              <p:cNvSpPr/>
              <p:nvPr/>
            </p:nvSpPr>
            <p:spPr>
              <a:xfrm>
                <a:off x="4455108" y="1296849"/>
                <a:ext cx="390617" cy="39576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橢圓 7">
                <a:extLst>
                  <a:ext uri="{FF2B5EF4-FFF2-40B4-BE49-F238E27FC236}">
                    <a16:creationId xmlns:a16="http://schemas.microsoft.com/office/drawing/2014/main" id="{ABEAF00B-D547-4A7A-8D6C-780536640A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5108" y="1296849"/>
                <a:ext cx="390617" cy="39576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1C560867-29AD-45C5-BC44-72FD7FA0388F}"/>
              </a:ext>
            </a:extLst>
          </p:cNvPr>
          <p:cNvCxnSpPr>
            <a:endCxn id="6" idx="0"/>
          </p:cNvCxnSpPr>
          <p:nvPr/>
        </p:nvCxnSpPr>
        <p:spPr>
          <a:xfrm flipH="1">
            <a:off x="3269943" y="743206"/>
            <a:ext cx="720568" cy="553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35238712-88E4-4EE2-A5BE-C04DAAEF112E}"/>
              </a:ext>
            </a:extLst>
          </p:cNvPr>
          <p:cNvCxnSpPr>
            <a:stCxn id="3" idx="4"/>
            <a:endCxn id="7" idx="0"/>
          </p:cNvCxnSpPr>
          <p:nvPr/>
        </p:nvCxnSpPr>
        <p:spPr>
          <a:xfrm>
            <a:off x="3960179" y="743206"/>
            <a:ext cx="1" cy="553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06432D54-37CF-483A-A535-4AC6443983D7}"/>
              </a:ext>
            </a:extLst>
          </p:cNvPr>
          <p:cNvCxnSpPr>
            <a:stCxn id="3" idx="4"/>
            <a:endCxn id="8" idx="0"/>
          </p:cNvCxnSpPr>
          <p:nvPr/>
        </p:nvCxnSpPr>
        <p:spPr>
          <a:xfrm>
            <a:off x="3960179" y="743206"/>
            <a:ext cx="690238" cy="553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橢圓 17">
                <a:extLst>
                  <a:ext uri="{FF2B5EF4-FFF2-40B4-BE49-F238E27FC236}">
                    <a16:creationId xmlns:a16="http://schemas.microsoft.com/office/drawing/2014/main" id="{DE7B997C-D064-4004-8619-F0F4B3B56D9D}"/>
                  </a:ext>
                </a:extLst>
              </p:cNvPr>
              <p:cNvSpPr/>
              <p:nvPr/>
            </p:nvSpPr>
            <p:spPr>
              <a:xfrm>
                <a:off x="6655805" y="285295"/>
                <a:ext cx="390617" cy="39576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橢圓 17">
                <a:extLst>
                  <a:ext uri="{FF2B5EF4-FFF2-40B4-BE49-F238E27FC236}">
                    <a16:creationId xmlns:a16="http://schemas.microsoft.com/office/drawing/2014/main" id="{DE7B997C-D064-4004-8619-F0F4B3B56D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5805" y="285295"/>
                <a:ext cx="390617" cy="395767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橢圓 18">
            <a:extLst>
              <a:ext uri="{FF2B5EF4-FFF2-40B4-BE49-F238E27FC236}">
                <a16:creationId xmlns:a16="http://schemas.microsoft.com/office/drawing/2014/main" id="{0189E073-C943-4A17-83DE-C76E161CD1D9}"/>
              </a:ext>
            </a:extLst>
          </p:cNvPr>
          <p:cNvSpPr/>
          <p:nvPr/>
        </p:nvSpPr>
        <p:spPr>
          <a:xfrm>
            <a:off x="5965569" y="1234705"/>
            <a:ext cx="390617" cy="39576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04EA5B99-B904-4D0A-878B-2E0B317DB5E7}"/>
              </a:ext>
            </a:extLst>
          </p:cNvPr>
          <p:cNvSpPr/>
          <p:nvPr/>
        </p:nvSpPr>
        <p:spPr>
          <a:xfrm>
            <a:off x="6655806" y="1234705"/>
            <a:ext cx="390617" cy="39576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橢圓 20">
                <a:extLst>
                  <a:ext uri="{FF2B5EF4-FFF2-40B4-BE49-F238E27FC236}">
                    <a16:creationId xmlns:a16="http://schemas.microsoft.com/office/drawing/2014/main" id="{183314B5-AD33-48DD-B178-BB95D97D80E6}"/>
                  </a:ext>
                </a:extLst>
              </p:cNvPr>
              <p:cNvSpPr/>
              <p:nvPr/>
            </p:nvSpPr>
            <p:spPr>
              <a:xfrm>
                <a:off x="7798804" y="1918285"/>
                <a:ext cx="390617" cy="39576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橢圓 20">
                <a:extLst>
                  <a:ext uri="{FF2B5EF4-FFF2-40B4-BE49-F238E27FC236}">
                    <a16:creationId xmlns:a16="http://schemas.microsoft.com/office/drawing/2014/main" id="{183314B5-AD33-48DD-B178-BB95D97D80E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8804" y="1918285"/>
                <a:ext cx="390617" cy="395767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2455B53A-B339-4088-AC0E-0E303E46B90B}"/>
              </a:ext>
            </a:extLst>
          </p:cNvPr>
          <p:cNvCxnSpPr>
            <a:endCxn id="19" idx="0"/>
          </p:cNvCxnSpPr>
          <p:nvPr/>
        </p:nvCxnSpPr>
        <p:spPr>
          <a:xfrm flipH="1">
            <a:off x="6160878" y="681062"/>
            <a:ext cx="720568" cy="553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AF15752C-B662-49C2-9575-5657308CD88D}"/>
              </a:ext>
            </a:extLst>
          </p:cNvPr>
          <p:cNvCxnSpPr>
            <a:stCxn id="18" idx="4"/>
            <a:endCxn id="20" idx="0"/>
          </p:cNvCxnSpPr>
          <p:nvPr/>
        </p:nvCxnSpPr>
        <p:spPr>
          <a:xfrm>
            <a:off x="6851114" y="681062"/>
            <a:ext cx="1" cy="553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0E1D208F-12B3-47B5-8598-E60A0FF36501}"/>
              </a:ext>
            </a:extLst>
          </p:cNvPr>
          <p:cNvCxnSpPr>
            <a:stCxn id="18" idx="4"/>
            <a:endCxn id="21" idx="0"/>
          </p:cNvCxnSpPr>
          <p:nvPr/>
        </p:nvCxnSpPr>
        <p:spPr>
          <a:xfrm>
            <a:off x="6851114" y="681062"/>
            <a:ext cx="1142999" cy="1237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0DF0B4BF-DD00-4826-896A-BE88D34AA3B7}"/>
              </a:ext>
            </a:extLst>
          </p:cNvPr>
          <p:cNvCxnSpPr>
            <a:stCxn id="20" idx="5"/>
            <a:endCxn id="21" idx="2"/>
          </p:cNvCxnSpPr>
          <p:nvPr/>
        </p:nvCxnSpPr>
        <p:spPr>
          <a:xfrm>
            <a:off x="6989218" y="1572513"/>
            <a:ext cx="809586" cy="543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CD63097-17B7-4976-8F29-054B7977C34D}"/>
              </a:ext>
            </a:extLst>
          </p:cNvPr>
          <p:cNvSpPr txBox="1"/>
          <p:nvPr/>
        </p:nvSpPr>
        <p:spPr>
          <a:xfrm rot="2101632">
            <a:off x="7170790" y="1632784"/>
            <a:ext cx="364202" cy="456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TW" sz="18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…</a:t>
            </a:r>
            <a:endParaRPr lang="zh-TW" altLang="en-US" sz="18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97E1F0EC-0FF7-44EA-A91B-8FBC6C9464A4}"/>
              </a:ext>
            </a:extLst>
          </p:cNvPr>
          <p:cNvSpPr txBox="1"/>
          <p:nvPr/>
        </p:nvSpPr>
        <p:spPr>
          <a:xfrm>
            <a:off x="4256016" y="642046"/>
            <a:ext cx="1244956" cy="456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TW" sz="18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Tree edge</a:t>
            </a:r>
            <a:endParaRPr lang="zh-TW" altLang="en-US" sz="18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BFE3A50-089F-4264-95F2-8AB6EA50C732}"/>
              </a:ext>
            </a:extLst>
          </p:cNvPr>
          <p:cNvSpPr txBox="1"/>
          <p:nvPr/>
        </p:nvSpPr>
        <p:spPr>
          <a:xfrm>
            <a:off x="7188685" y="642046"/>
            <a:ext cx="1300356" cy="456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TW" sz="18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Back edge</a:t>
            </a:r>
            <a:endParaRPr lang="zh-TW" altLang="en-US" sz="18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20631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45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8957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DCC64C0-C331-45CC-9747-820E83D20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DADC48E-B9D3-4561-9413-EFDA6575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Adjacency lists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FD62E5E-34AA-4D54-ABEB-0F44A2D38E0E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44243" y="1762812"/>
                <a:ext cx="9171333" cy="4033596"/>
              </a:xfrm>
            </p:spPr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Array </a:t>
                </a:r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Adj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of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𝑉</m:t>
                        </m:r>
                      </m:e>
                    </m:d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lists, one per vertex.</a:t>
                </a: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Vertex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’s list has all vertices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kumimoji="0" lang="en-US" altLang="zh-TW" sz="2400" b="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such that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𝑢</m:t>
                        </m:r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,</m:t>
                        </m:r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𝑣</m:t>
                        </m:r>
                      </m:e>
                    </m:d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(Works for both directed and undirected graphs.)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Example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: For an undirected graph: 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>
                <a:extLst>
                  <a:ext uri="{FF2B5EF4-FFF2-40B4-BE49-F238E27FC236}">
                    <a16:creationId xmlns:a16="http://schemas.microsoft.com/office/drawing/2014/main" id="{9FD62E5E-34AA-4D54-ABEB-0F44A2D38E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44243" y="1762812"/>
                <a:ext cx="9171333" cy="4033596"/>
              </a:xfrm>
              <a:blipFill>
                <a:blip r:embed="rId3"/>
                <a:stretch>
                  <a:fillRect l="-1064" t="-21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物件 2">
            <a:extLst>
              <a:ext uri="{FF2B5EF4-FFF2-40B4-BE49-F238E27FC236}">
                <a16:creationId xmlns:a16="http://schemas.microsoft.com/office/drawing/2014/main" id="{0584CC1B-4A26-4B2C-A65B-C259BAA24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1318888"/>
              </p:ext>
            </p:extLst>
          </p:nvPr>
        </p:nvGraphicFramePr>
        <p:xfrm>
          <a:off x="2300380" y="3779610"/>
          <a:ext cx="8128000" cy="194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Acrobat Document" r:id="rId4" imgW="25313522" imgH="6065404" progId="Acrobat.Document.11">
                  <p:embed/>
                </p:oleObj>
              </mc:Choice>
              <mc:Fallback>
                <p:oleObj name="Acrobat Document" r:id="rId4" imgW="25313522" imgH="6065404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0380" y="3779610"/>
                        <a:ext cx="8128000" cy="194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9866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6CFB5EC-F393-4806-80D0-56EB293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/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If edges have </a:t>
                </a:r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weights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, can put the weights in the lists.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Weight: </a:t>
                </a:r>
                <a:r>
                  <a:rPr kumimoji="0" lang="en-US" altLang="zh-TW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w </a:t>
                </a: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: </a:t>
                </a:r>
                <a14:m>
                  <m:oMath xmlns:m="http://schemas.openxmlformats.org/officeDocument/2006/math"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𝐸</m:t>
                    </m:r>
                    <m:r>
                      <a:rPr kumimoji="0" lang="en-US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kumimoji="0" lang="en-US" altLang="zh-TW" sz="2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𝑹</m:t>
                    </m:r>
                  </m:oMath>
                </a14:m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Space: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l-GR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kumimoji="0" lang="el-GR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kumimoji="0" lang="en-US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  <a:sym typeface="Symbol" panose="05050102010706020507" pitchFamily="18" charset="2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  <a:sym typeface="Symbol" panose="05050102010706020507" pitchFamily="18" charset="2"/>
                </a:endParaRP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Time: to list all vertices adjacent to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l-GR" altLang="zh-TW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kumimoji="0" lang="el-GR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0" lang="en-US" altLang="zh-TW" sz="2400" b="0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degree</m:t>
                        </m:r>
                        <m:d>
                          <m:d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</m:e>
                    </m:d>
                  </m:oMath>
                </a14:m>
                <a:endParaRPr kumimoji="0" lang="en-US" altLang="zh-TW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  <a:p>
                <a:pPr marL="228600" lvl="0" indent="-228600" algn="l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Time: to determine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altLang="zh-TW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en-US" altLang="zh-TW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  <a:sym typeface="Symbol" panose="05050102010706020507" pitchFamily="18" charset="2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sz="2400" i="1" noProof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O</m:t>
                    </m:r>
                    <m:d>
                      <m:dPr>
                        <m:ctrlPr>
                          <a:rPr kumimoji="0" lang="el-GR" altLang="zh-TW" sz="24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0" lang="en-US" altLang="zh-TW" sz="2400" b="0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degree</m:t>
                        </m:r>
                        <m:d>
                          <m:dPr>
                            <m:ctrlP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zh-TW" sz="24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</m:e>
                    </m:d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5EE405A-7372-4074-919D-76FAEEB50D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43" t="-2536" b="-1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標題 4">
            <a:extLst>
              <a:ext uri="{FF2B5EF4-FFF2-40B4-BE49-F238E27FC236}">
                <a16:creationId xmlns:a16="http://schemas.microsoft.com/office/drawing/2014/main" id="{1BB70028-AB95-467A-9673-92E247DF7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Adjacency lists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6391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8CB98BB-828E-4123-81AC-3D6F444A4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AD54989A-CB0A-4314-ADDB-519A75AA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44" y="800313"/>
            <a:ext cx="9463327" cy="868517"/>
          </a:xfrm>
        </p:spPr>
        <p:txBody>
          <a:bodyPr>
            <a:normAutofit/>
          </a:bodyPr>
          <a:lstStyle/>
          <a:p>
            <a:r>
              <a:rPr lang="en-US" altLang="zh-TW" sz="4800" dirty="0">
                <a:sym typeface="Symbol" panose="05050102010706020507" pitchFamily="18" charset="2"/>
              </a:rPr>
              <a:t>Example: For a directed graph:</a:t>
            </a:r>
            <a:endParaRPr lang="zh-TW" alt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9BBEF2F8-3C18-48D3-ACC6-4A9A07790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9961" y="4780389"/>
            <a:ext cx="50403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en-US" altLang="zh-TW" sz="2800" dirty="0">
                <a:latin typeface="Times New Roman" panose="02020603050405020304" pitchFamily="18" charset="0"/>
              </a:rPr>
              <a:t>Same asymptotic space and time</a:t>
            </a:r>
          </a:p>
        </p:txBody>
      </p:sp>
      <p:graphicFrame>
        <p:nvGraphicFramePr>
          <p:cNvPr id="3" name="物件 2">
            <a:extLst>
              <a:ext uri="{FF2B5EF4-FFF2-40B4-BE49-F238E27FC236}">
                <a16:creationId xmlns:a16="http://schemas.microsoft.com/office/drawing/2014/main" id="{51B446D5-4E2B-4058-826D-8DCB418A47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959415"/>
              </p:ext>
            </p:extLst>
          </p:nvPr>
        </p:nvGraphicFramePr>
        <p:xfrm>
          <a:off x="2236187" y="2554714"/>
          <a:ext cx="8128000" cy="222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Acrobat Document" r:id="rId3" imgW="25313522" imgH="6926475" progId="Acrobat.Document.11">
                  <p:embed/>
                </p:oleObj>
              </mc:Choice>
              <mc:Fallback>
                <p:oleObj name="Acrobat Document" r:id="rId3" imgW="25313522" imgH="6926475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6187" y="2554714"/>
                        <a:ext cx="8128000" cy="222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3357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4C2C476-A561-4F42-8846-5A8AF2E7B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DC9D94D-CA70-4458-868F-F4478D3D4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Adjacency matrix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Box 5">
                <a:extLst>
                  <a:ext uri="{FF2B5EF4-FFF2-40B4-BE49-F238E27FC236}">
                    <a16:creationId xmlns:a16="http://schemas.microsoft.com/office/drawing/2014/main" id="{C1909EFA-31A3-420D-82A8-CA7410B67C0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9113" y="4502631"/>
                <a:ext cx="6607899" cy="1569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9pPr>
              </a:lstStyle>
              <a:p>
                <a:pPr eaLnBrk="1" hangingPunct="1"/>
                <a:r>
                  <a:rPr lang="en-US" altLang="zh-TW" sz="2400" dirty="0">
                    <a:latin typeface="Times New Roman" panose="02020603050405020304" pitchFamily="18" charset="0"/>
                  </a:rPr>
                  <a:t>Space: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Θ</m:t>
                    </m:r>
                    <m:d>
                      <m:dPr>
                        <m:ctrlPr>
                          <a:rPr lang="el-GR" altLang="zh-TW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l-GR" altLang="zh-TW" sz="24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pPr>
                          <m:e>
                            <m:r>
                              <a:rPr lang="en-US" altLang="zh-TW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𝑉</m:t>
                            </m:r>
                          </m:e>
                          <m:sup>
                            <m:r>
                              <a:rPr lang="en-US" altLang="zh-TW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sz="2400" dirty="0"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  <a:p>
                <a:r>
                  <a:rPr lang="en-US" altLang="zh-TW" sz="2400" dirty="0">
                    <a:latin typeface="Times New Roman" panose="02020603050405020304" pitchFamily="18" charset="0"/>
                    <a:sym typeface="Symbol" panose="05050102010706020507" pitchFamily="18" charset="2"/>
                  </a:rPr>
                  <a:t>Time: to list all vertices adjacent to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𝑢</m:t>
                    </m:r>
                  </m:oMath>
                </a14:m>
                <a:r>
                  <a:rPr lang="en-US" altLang="zh-TW" sz="2400" dirty="0">
                    <a:latin typeface="Times New Roman" panose="02020603050405020304" pitchFamily="18" charset="0"/>
                    <a:sym typeface="Symbol" panose="05050102010706020507" pitchFamily="18" charset="2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Θ</m:t>
                    </m:r>
                    <m:d>
                      <m:dPr>
                        <m:ctrlPr>
                          <a:rPr lang="el-GR" altLang="zh-TW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zh-TW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  <m:t>𝑉</m:t>
                        </m:r>
                      </m:e>
                    </m:d>
                    <m:r>
                      <a:rPr lang="en-US" altLang="zh-TW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endParaRPr lang="en-US" altLang="zh-TW" sz="2400" dirty="0"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  <a:p>
                <a:r>
                  <a:rPr lang="en-US" altLang="zh-TW" sz="2400" dirty="0">
                    <a:latin typeface="Times New Roman" panose="02020603050405020304" pitchFamily="18" charset="0"/>
                    <a:sym typeface="Symbol" panose="05050102010706020507" pitchFamily="18" charset="2"/>
                  </a:rPr>
                  <a:t>Time: to determine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4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∈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𝐸</m:t>
                    </m:r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r>
                  <a:rPr lang="en-US" altLang="zh-TW" sz="2400" dirty="0">
                    <a:latin typeface="Times New Roman" panose="02020603050405020304" pitchFamily="18" charset="0"/>
                    <a:sym typeface="Symbol" panose="05050102010706020507" pitchFamily="18" charset="2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Θ</m:t>
                    </m:r>
                    <m:d>
                      <m:dPr>
                        <m:ctrlPr>
                          <a:rPr lang="el-GR" altLang="zh-TW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zh-TW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  <m:t>1</m:t>
                        </m:r>
                      </m:e>
                    </m:d>
                    <m:r>
                      <a:rPr lang="en-US" altLang="zh-TW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endParaRPr lang="en-US" altLang="zh-TW" sz="2400" dirty="0"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  <a:p>
                <a:r>
                  <a:rPr lang="en-US" altLang="zh-TW" sz="2400" dirty="0">
                    <a:latin typeface="Times New Roman" panose="02020603050405020304" pitchFamily="18" charset="0"/>
                    <a:sym typeface="Symbol" panose="05050102010706020507" pitchFamily="18" charset="2"/>
                  </a:rPr>
                  <a:t>Can store weights instead of bits for weighted graph</a:t>
                </a:r>
              </a:p>
            </p:txBody>
          </p:sp>
        </mc:Choice>
        <mc:Fallback xmlns="">
          <p:sp>
            <p:nvSpPr>
              <p:cNvPr id="7" name="Text Box 5">
                <a:extLst>
                  <a:ext uri="{FF2B5EF4-FFF2-40B4-BE49-F238E27FC236}">
                    <a16:creationId xmlns:a16="http://schemas.microsoft.com/office/drawing/2014/main" id="{C1909EFA-31A3-420D-82A8-CA7410B67C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4502631"/>
                <a:ext cx="6607899" cy="1569660"/>
              </a:xfrm>
              <a:prstGeom prst="rect">
                <a:avLst/>
              </a:prstGeom>
              <a:blipFill>
                <a:blip r:embed="rId3"/>
                <a:stretch>
                  <a:fillRect l="-1384" t="-3113" r="-461" b="-817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 Box 5">
                <a:extLst>
                  <a:ext uri="{FF2B5EF4-FFF2-40B4-BE49-F238E27FC236}">
                    <a16:creationId xmlns:a16="http://schemas.microsoft.com/office/drawing/2014/main" id="{EA6634BF-C01F-45F8-867E-24698FA589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9113" y="1986443"/>
                <a:ext cx="3542380" cy="13416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anose="020B0604020202020204" pitchFamily="34" charset="0"/>
                    <a:ea typeface="新細明體" panose="02020500000000000000" pitchFamily="18" charset="-120"/>
                  </a:defRPr>
                </a:lvl9pPr>
              </a:lstStyle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240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𝑉</m:t>
                        </m:r>
                      </m:e>
                    </m:d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×</m:t>
                    </m:r>
                  </m:oMath>
                </a14:m>
                <a:r>
                  <a:rPr lang="en-US" altLang="zh-TW" sz="2400" dirty="0">
                    <a:sym typeface="Symbol" panose="05050102010706020507" pitchFamily="18" charset="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2400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𝑉</m:t>
                        </m:r>
                      </m:e>
                    </m:d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matrix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𝐴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=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𝑖𝑗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2400" b="0" dirty="0">
                  <a:ea typeface="Cambria Math" panose="02040503050406030204" pitchFamily="18" charset="0"/>
                  <a:sym typeface="Symbol" panose="05050102010706020507" pitchFamily="18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Symbol" panose="05050102010706020507" pitchFamily="18" charset="2"/>
                            </a:rPr>
                          </m:ctrlPr>
                        </m:sSub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Symbol" panose="05050102010706020507" pitchFamily="18" charset="2"/>
                            </a:rPr>
                            <m:t>𝑎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Symbol" panose="05050102010706020507" pitchFamily="18" charset="2"/>
                            </a:rPr>
                            <m:t>𝑖𝑗</m:t>
                          </m:r>
                        </m:sub>
                      </m:sSub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Symbol" panose="05050102010706020507" pitchFamily="18" charset="2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Symbol" panose="05050102010706020507" pitchFamily="18" charset="2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1, 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if</m:t>
                              </m:r>
                              <m:d>
                                <m:d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Symbol" panose="05050102010706020507" pitchFamily="18" charset="2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Symbol" panose="05050102010706020507" pitchFamily="18" charset="2"/>
                                    </a:rPr>
                                    <m:t>𝑖</m:t>
                                  </m:r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Symbol" panose="05050102010706020507" pitchFamily="18" charset="2"/>
                                    </a:rPr>
                                    <m:t>,</m:t>
                                  </m:r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Symbol" panose="05050102010706020507" pitchFamily="18" charset="2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∈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𝐸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0, 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Symbol" panose="05050102010706020507" pitchFamily="18" charset="2"/>
                                </a:rPr>
                                <m:t>otherwise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TW" sz="2400" dirty="0"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</p:txBody>
          </p:sp>
        </mc:Choice>
        <mc:Fallback xmlns="">
          <p:sp>
            <p:nvSpPr>
              <p:cNvPr id="40" name="Text Box 5">
                <a:extLst>
                  <a:ext uri="{FF2B5EF4-FFF2-40B4-BE49-F238E27FC236}">
                    <a16:creationId xmlns:a16="http://schemas.microsoft.com/office/drawing/2014/main" id="{EA6634BF-C01F-45F8-867E-24698FA589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1986443"/>
                <a:ext cx="3542380" cy="134164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9" name="物件 38">
            <a:extLst>
              <a:ext uri="{FF2B5EF4-FFF2-40B4-BE49-F238E27FC236}">
                <a16:creationId xmlns:a16="http://schemas.microsoft.com/office/drawing/2014/main" id="{CB24D34E-4C8D-4FD1-8961-F0685D6966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8901302"/>
              </p:ext>
            </p:extLst>
          </p:nvPr>
        </p:nvGraphicFramePr>
        <p:xfrm>
          <a:off x="3606800" y="2791755"/>
          <a:ext cx="8128000" cy="194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Acrobat Document" r:id="rId6" imgW="25313522" imgH="6065404" progId="Acrobat.Document.11">
                  <p:embed/>
                </p:oleObj>
              </mc:Choice>
              <mc:Fallback>
                <p:oleObj name="Acrobat Document" r:id="rId6" imgW="25313522" imgH="6065404" progId="Acrobat.Document.11">
                  <p:embed/>
                  <p:pic>
                    <p:nvPicPr>
                      <p:cNvPr id="3" name="物件 2">
                        <a:extLst>
                          <a:ext uri="{FF2B5EF4-FFF2-40B4-BE49-F238E27FC236}">
                            <a16:creationId xmlns:a16="http://schemas.microsoft.com/office/drawing/2014/main" id="{0584CC1B-4A26-4B2C-A65B-C259BAA245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06800" y="2791755"/>
                        <a:ext cx="8128000" cy="194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822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6D10E337-871A-4292-B5E8-781B44527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571" y="2530020"/>
            <a:ext cx="6273182" cy="1492397"/>
          </a:xfrm>
        </p:spPr>
        <p:txBody>
          <a:bodyPr>
            <a:normAutofit/>
          </a:bodyPr>
          <a:lstStyle/>
          <a:p>
            <a:r>
              <a:rPr lang="en-US" altLang="zh-TW" dirty="0"/>
              <a:t>Breadth-first search</a:t>
            </a:r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0A743A3-4F92-45A9-B97D-C833AE9E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D50BF-F804-4F2B-A050-D3DD5B4A1FE5}" type="slidenum">
              <a:rPr lang="zh-TW" altLang="en-US" smtClean="0"/>
              <a:pPr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2182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4">
      <a:majorFont>
        <a:latin typeface="Calibri"/>
        <a:ea typeface="Calibri"/>
        <a:cs typeface=""/>
      </a:majorFont>
      <a:minorFont>
        <a:latin typeface="Calibri"/>
        <a:ea typeface="Calibr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marR="0" indent="-285750" algn="just" defTabSz="914400" rtl="0" eaLnBrk="1" fontAlgn="auto" latinLnBrk="0" hangingPunct="1">
          <a:lnSpc>
            <a:spcPct val="15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Char char="•"/>
          <a:tabLst/>
          <a:defRPr sz="1800" kern="1200" dirty="0" smtClean="0">
            <a:solidFill>
              <a:schemeClr val="tx1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8193</TotalTime>
  <Words>3195</Words>
  <Application>Microsoft Office PowerPoint</Application>
  <PresentationFormat>寬螢幕</PresentationFormat>
  <Paragraphs>279</Paragraphs>
  <Slides>45</Slides>
  <Notes>2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45</vt:i4>
      </vt:variant>
    </vt:vector>
  </HeadingPairs>
  <TitlesOfParts>
    <vt:vector size="55" baseType="lpstr">
      <vt:lpstr>Adobe 宋体 Std L</vt:lpstr>
      <vt:lpstr>微軟正黑體</vt:lpstr>
      <vt:lpstr>Arial</vt:lpstr>
      <vt:lpstr>Calibri</vt:lpstr>
      <vt:lpstr>Cambria Math</vt:lpstr>
      <vt:lpstr>Tahoma</vt:lpstr>
      <vt:lpstr>Times New Roman</vt:lpstr>
      <vt:lpstr>Wingdings</vt:lpstr>
      <vt:lpstr>Office 佈景主題</vt:lpstr>
      <vt:lpstr>Acrobat Document</vt:lpstr>
      <vt:lpstr>Chapter 22 Elementary Graph Algorithms Part I</vt:lpstr>
      <vt:lpstr>Graph representation</vt:lpstr>
      <vt:lpstr>Graph representation</vt:lpstr>
      <vt:lpstr>PowerPoint 簡報</vt:lpstr>
      <vt:lpstr>Adjacency lists</vt:lpstr>
      <vt:lpstr>Adjacency lists</vt:lpstr>
      <vt:lpstr>Example: For a directed graph:</vt:lpstr>
      <vt:lpstr>Adjacency matrix</vt:lpstr>
      <vt:lpstr>Breadth-first search</vt:lpstr>
      <vt:lpstr>Breadth-first search</vt:lpstr>
      <vt:lpstr>Breadth-first search</vt:lpstr>
      <vt:lpstr>PowerPoint 簡報</vt:lpstr>
      <vt:lpstr>PowerPoint 簡報</vt:lpstr>
      <vt:lpstr>Example: directed graph</vt:lpstr>
      <vt:lpstr>PowerPoint 簡報</vt:lpstr>
      <vt:lpstr>Shortest paths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Depth-first search</vt:lpstr>
      <vt:lpstr>Depth-first search</vt:lpstr>
      <vt:lpstr>PowerPoint 簡報</vt:lpstr>
      <vt:lpstr>PowerPoint 簡報</vt:lpstr>
      <vt:lpstr>PowerPoint 簡報</vt:lpstr>
      <vt:lpstr>PowerPoint 簡報</vt:lpstr>
      <vt:lpstr>PowerPoint 簡報</vt:lpstr>
      <vt:lpstr>Example: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陳馨恬｜永續設計中心</dc:creator>
  <cp:lastModifiedBy>陳奇業</cp:lastModifiedBy>
  <cp:revision>158</cp:revision>
  <dcterms:created xsi:type="dcterms:W3CDTF">2021-02-24T05:39:42Z</dcterms:created>
  <dcterms:modified xsi:type="dcterms:W3CDTF">2022-05-07T08:33:41Z</dcterms:modified>
</cp:coreProperties>
</file>

<file path=docProps/thumbnail.jpeg>
</file>